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657" r:id="rId1"/>
    <p:sldMasterId id="2147483731" r:id="rId2"/>
  </p:sldMasterIdLst>
  <p:notesMasterIdLst>
    <p:notesMasterId r:id="rId33"/>
  </p:notesMasterIdLst>
  <p:sldIdLst>
    <p:sldId id="256" r:id="rId3"/>
    <p:sldId id="363" r:id="rId4"/>
    <p:sldId id="412" r:id="rId5"/>
    <p:sldId id="364" r:id="rId6"/>
    <p:sldId id="413" r:id="rId7"/>
    <p:sldId id="414" r:id="rId8"/>
    <p:sldId id="415" r:id="rId9"/>
    <p:sldId id="416" r:id="rId10"/>
    <p:sldId id="418" r:id="rId11"/>
    <p:sldId id="395" r:id="rId12"/>
    <p:sldId id="396" r:id="rId13"/>
    <p:sldId id="428" r:id="rId14"/>
    <p:sldId id="429" r:id="rId15"/>
    <p:sldId id="420" r:id="rId16"/>
    <p:sldId id="419" r:id="rId17"/>
    <p:sldId id="421" r:id="rId18"/>
    <p:sldId id="422" r:id="rId19"/>
    <p:sldId id="423" r:id="rId20"/>
    <p:sldId id="424" r:id="rId21"/>
    <p:sldId id="425" r:id="rId22"/>
    <p:sldId id="426" r:id="rId23"/>
    <p:sldId id="427" r:id="rId24"/>
    <p:sldId id="405" r:id="rId25"/>
    <p:sldId id="406" r:id="rId26"/>
    <p:sldId id="407" r:id="rId27"/>
    <p:sldId id="408" r:id="rId28"/>
    <p:sldId id="409" r:id="rId29"/>
    <p:sldId id="410" r:id="rId30"/>
    <p:sldId id="411" r:id="rId31"/>
    <p:sldId id="276" r:id="rId32"/>
  </p:sldIdLst>
  <p:sldSz cx="12192000" cy="6858000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CC1F72E-4AF8-4432-BF39-1D7B033C857F}">
  <a:tblStyle styleId="{8CC1F72E-4AF8-4432-BF39-1D7B033C857F}" styleName="Table_0"/>
  <a:tblStyle styleId="{69AE40EB-9DC2-447F-9560-EBB07DCEE94B}" styleName="Table_1"/>
  <a:tblStyle styleId="{10B66BF1-D510-432A-A824-B228871B3D69}" styleName="Table_2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81" d="100"/>
          <a:sy n="81" d="100"/>
        </p:scale>
        <p:origin x="24" y="3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spcBef>
                <a:spcPts val="0"/>
              </a:spcBef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7084062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sp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112028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BABC4-D3F8-4FEC-A081-17F891AA9F9F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332819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BABC4-D3F8-4FEC-A081-17F891AA9F9F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56336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sp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098971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BABC4-D3F8-4FEC-A081-17F891AA9F9F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96061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BABC4-D3F8-4FEC-A081-17F891AA9F9F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5244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BABC4-D3F8-4FEC-A081-17F891AA9F9F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5961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BABC4-D3F8-4FEC-A081-17F891AA9F9F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89015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BABC4-D3F8-4FEC-A081-17F891AA9F9F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55806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BABC4-D3F8-4FEC-A081-17F891AA9F9F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37731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BABC4-D3F8-4FEC-A081-17F891AA9F9F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1216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4BABC4-D3F8-4FEC-A081-17F891AA9F9F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30324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 userDrawn="1"/>
        </p:nvSpPr>
        <p:spPr>
          <a:xfrm>
            <a:off x="7343333" y="0"/>
            <a:ext cx="4848667" cy="118168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Shape 18"/>
          <p:cNvPicPr preferRelativeResize="0"/>
          <p:nvPr/>
        </p:nvPicPr>
        <p:blipFill rotWithShape="1">
          <a:blip r:embed="rId2">
            <a:alphaModFix/>
          </a:blip>
          <a:srcRect r="17784" b="11855"/>
          <a:stretch/>
        </p:blipFill>
        <p:spPr>
          <a:xfrm>
            <a:off x="57865" y="3251531"/>
            <a:ext cx="5131559" cy="309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1646250" y="1269250"/>
            <a:ext cx="10545753" cy="765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marR="0" indent="0" algn="l" rtl="0">
              <a:spcBef>
                <a:spcPts val="0"/>
              </a:spcBef>
              <a:spcAft>
                <a:spcPts val="0"/>
              </a:spcAft>
              <a:defRPr/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189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377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566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754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1646250" y="2227434"/>
            <a:ext cx="10545753" cy="4297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1pPr>
            <a:lvl2pPr marL="593710" marR="0" indent="-60324" algn="l" rtl="0"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2pPr>
            <a:lvl3pPr marL="822305" marR="0" indent="-73024" algn="l" rtl="0">
              <a:spcBef>
                <a:spcPts val="7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▪"/>
              <a:defRPr/>
            </a:lvl3pPr>
            <a:lvl4pPr marL="1050899" marR="0" indent="-85723" algn="l" rtl="0"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4pPr>
            <a:lvl5pPr marL="1233457" marR="0" indent="-90484" algn="l" rtl="0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Font typeface="Verdana"/>
              <a:buChar char="▪"/>
              <a:defRPr/>
            </a:lvl5pPr>
            <a:lvl6pPr marL="2514537" marR="0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6pPr>
            <a:lvl7pPr marL="2971726" marR="0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7pPr>
            <a:lvl8pPr marL="3428914" marR="0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8pPr>
            <a:lvl9pPr marL="3886103" marR="0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2"/>
          </p:nvPr>
        </p:nvSpPr>
        <p:spPr>
          <a:xfrm>
            <a:off x="1646250" y="2875092"/>
            <a:ext cx="10557361" cy="3780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chemeClr val="dk1"/>
              </a:buClr>
              <a:buFont typeface="Verdana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080796" y="6451894"/>
            <a:ext cx="219074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519883" y="6451894"/>
            <a:ext cx="478367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pic>
        <p:nvPicPr>
          <p:cNvPr id="25" name="Shape 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52946" y="216587"/>
            <a:ext cx="4353103" cy="648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anks Slide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/>
        </p:nvSpPr>
        <p:spPr>
          <a:xfrm>
            <a:off x="579398" y="5087332"/>
            <a:ext cx="11101916" cy="9232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id-ID" sz="5400" b="1" i="0" u="none" strike="noStrike" kern="0" cap="none" spc="0" normalizeH="0" baseline="0" noProof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THANK </a:t>
            </a:r>
            <a:r>
              <a:rPr kumimoji="0" lang="id-ID" sz="54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YOU</a:t>
            </a:r>
          </a:p>
        </p:txBody>
      </p:sp>
      <p:sp>
        <p:nvSpPr>
          <p:cNvPr id="66" name="Shape 66"/>
          <p:cNvSpPr/>
          <p:nvPr/>
        </p:nvSpPr>
        <p:spPr>
          <a:xfrm>
            <a:off x="-649" y="4533163"/>
            <a:ext cx="12189231" cy="36929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7" name="Shape 67"/>
          <p:cNvPicPr preferRelativeResize="0"/>
          <p:nvPr/>
        </p:nvPicPr>
        <p:blipFill rotWithShape="1">
          <a:blip r:embed="rId2">
            <a:alphaModFix/>
          </a:blip>
          <a:srcRect t="17910" b="13980"/>
          <a:stretch/>
        </p:blipFill>
        <p:spPr>
          <a:xfrm>
            <a:off x="-3420" y="0"/>
            <a:ext cx="12192000" cy="4670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5858" y="142945"/>
            <a:ext cx="4052244" cy="6037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4375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, 1 Content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238051" y="2009550"/>
            <a:ext cx="5380565" cy="40023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6066" indent="-140331" algn="l" rtl="0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marL="593710" indent="-60324" algn="l" rtl="0"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2pPr>
            <a:lvl3pPr marL="822305" indent="-73024" algn="l" rtl="0">
              <a:spcBef>
                <a:spcPts val="7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▪"/>
              <a:defRPr/>
            </a:lvl3pPr>
            <a:lvl4pPr marL="1050899" indent="-85723" algn="l" rtl="0"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4pPr>
            <a:lvl5pPr marL="1233457" indent="-90484" algn="l" rtl="0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Font typeface="Verdana"/>
              <a:buChar char="▪"/>
              <a:defRPr/>
            </a:lvl5pPr>
            <a:lvl6pPr marL="2514537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6pPr>
            <a:lvl7pPr marL="2971726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7pPr>
            <a:lvl8pPr marL="3428914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8pPr>
            <a:lvl9pPr marL="3886103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sp>
        <p:nvSpPr>
          <p:cNvPr id="58" name="Shape 58"/>
          <p:cNvSpPr>
            <a:spLocks noGrp="1"/>
          </p:cNvSpPr>
          <p:nvPr>
            <p:ph type="pic" idx="2"/>
          </p:nvPr>
        </p:nvSpPr>
        <p:spPr>
          <a:xfrm>
            <a:off x="486835" y="2009550"/>
            <a:ext cx="5329767" cy="4002312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519879" y="6451888"/>
            <a:ext cx="478367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dt" idx="10"/>
          </p:nvPr>
        </p:nvSpPr>
        <p:spPr>
          <a:xfrm>
            <a:off x="1080795" y="6451888"/>
            <a:ext cx="219074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1" name="Shape 61"/>
          <p:cNvSpPr/>
          <p:nvPr/>
        </p:nvSpPr>
        <p:spPr>
          <a:xfrm>
            <a:off x="0" y="1184823"/>
            <a:ext cx="12192000" cy="369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486835" y="1336419"/>
            <a:ext cx="11101916" cy="6412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spcAft>
                <a:spcPts val="0"/>
              </a:spcAft>
              <a:defRPr/>
            </a:lvl1pPr>
            <a:lvl2pPr algn="l" rtl="0">
              <a:spcBef>
                <a:spcPts val="0"/>
              </a:spcBef>
              <a:spcAft>
                <a:spcPts val="0"/>
              </a:spcAft>
              <a:defRPr/>
            </a:lvl2pPr>
            <a:lvl3pPr algn="l" rtl="0">
              <a:spcBef>
                <a:spcPts val="0"/>
              </a:spcBef>
              <a:spcAft>
                <a:spcPts val="0"/>
              </a:spcAft>
              <a:defRPr/>
            </a:lvl3pPr>
            <a:lvl4pPr algn="l" rtl="0">
              <a:spcBef>
                <a:spcPts val="0"/>
              </a:spcBef>
              <a:spcAft>
                <a:spcPts val="0"/>
              </a:spcAft>
              <a:defRPr/>
            </a:lvl4pPr>
            <a:lvl5pPr algn="l" rtl="0">
              <a:spcBef>
                <a:spcPts val="0"/>
              </a:spcBef>
              <a:spcAft>
                <a:spcPts val="0"/>
              </a:spcAft>
              <a:defRPr/>
            </a:lvl5pPr>
            <a:lvl6pPr marL="457189" algn="l" rtl="0">
              <a:spcBef>
                <a:spcPts val="0"/>
              </a:spcBef>
              <a:spcAft>
                <a:spcPts val="0"/>
              </a:spcAft>
              <a:defRPr/>
            </a:lvl6pPr>
            <a:lvl7pPr marL="914377" algn="l" rtl="0">
              <a:spcBef>
                <a:spcPts val="0"/>
              </a:spcBef>
              <a:spcAft>
                <a:spcPts val="0"/>
              </a:spcAft>
              <a:defRPr/>
            </a:lvl7pPr>
            <a:lvl8pPr marL="1371566" algn="l" rtl="0">
              <a:spcBef>
                <a:spcPts val="0"/>
              </a:spcBef>
              <a:spcAft>
                <a:spcPts val="0"/>
              </a:spcAft>
              <a:defRPr/>
            </a:lvl8pPr>
            <a:lvl9pPr marL="1828754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3"/>
          </p:nvPr>
        </p:nvSpPr>
        <p:spPr>
          <a:xfrm>
            <a:off x="7224218" y="6451603"/>
            <a:ext cx="4421036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indent="0" algn="r" rtl="0">
              <a:spcBef>
                <a:spcPts val="0"/>
              </a:spcBef>
              <a:buClr>
                <a:schemeClr val="lt1"/>
              </a:buClr>
              <a:buFont typeface="Verdana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798175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gradFill>
          <a:gsLst>
            <a:gs pos="0">
              <a:schemeClr val="lt1"/>
            </a:gs>
            <a:gs pos="100000">
              <a:srgbClr val="94949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1828802" y="2743200"/>
            <a:ext cx="9497484" cy="1673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chemeClr val="dk2"/>
              </a:buClr>
              <a:buFont typeface="Verdana"/>
              <a:buNone/>
              <a:defRPr/>
            </a:lvl1pPr>
            <a:lvl2pPr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/>
            </a:lvl2pPr>
            <a:lvl3pPr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/>
            </a:lvl3pPr>
            <a:lvl4pPr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/>
            </a:lvl4pPr>
            <a:lvl5pPr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7" name="Shape 77"/>
          <p:cNvSpPr/>
          <p:nvPr/>
        </p:nvSpPr>
        <p:spPr>
          <a:xfrm>
            <a:off x="0" y="1910855"/>
            <a:ext cx="12192000" cy="3692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1828802" y="1600203"/>
            <a:ext cx="10159999" cy="990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rgbClr val="FFFFFF"/>
              </a:buClr>
              <a:buFont typeface="Verdana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pic>
        <p:nvPicPr>
          <p:cNvPr id="79" name="Shape 7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" y="0"/>
            <a:ext cx="12191991" cy="1247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" y="6242670"/>
            <a:ext cx="12191997" cy="6095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/>
          <p:nvPr/>
        </p:nvSpPr>
        <p:spPr>
          <a:xfrm>
            <a:off x="172510" y="6521571"/>
            <a:ext cx="478367" cy="307736"/>
          </a:xfrm>
          <a:prstGeom prst="rect">
            <a:avLst/>
          </a:prstGeom>
          <a:noFill/>
          <a:ln>
            <a:noFill/>
          </a:ln>
        </p:spPr>
        <p:txBody>
          <a:bodyPr lIns="0" tIns="45700" rIns="91425" bIns="4570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Verdana"/>
              <a:buNone/>
              <a:tabLst/>
              <a:defRPr/>
            </a:pPr>
            <a:r>
              <a:rPr kumimoji="0" lang="id-ID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x="733424" y="6548436"/>
            <a:ext cx="2190749" cy="254004"/>
          </a:xfrm>
          <a:prstGeom prst="rect">
            <a:avLst/>
          </a:prstGeom>
          <a:noFill/>
          <a:ln>
            <a:noFill/>
          </a:ln>
        </p:spPr>
        <p:txBody>
          <a:bodyPr lIns="0" tIns="45700" rIns="91425" bIns="4570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Verdana"/>
              <a:buNone/>
              <a:tabLst/>
              <a:defRPr/>
            </a:pPr>
            <a:r>
              <a:rPr kumimoji="0" lang="id-ID" sz="1051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t>8/25/2014</a:t>
            </a:r>
          </a:p>
        </p:txBody>
      </p:sp>
    </p:spTree>
    <p:extLst>
      <p:ext uri="{BB962C8B-B14F-4D97-AF65-F5344CB8AC3E}">
        <p14:creationId xmlns:p14="http://schemas.microsoft.com/office/powerpoint/2010/main" val="33892540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>
            <a:off x="487680" y="2009549"/>
            <a:ext cx="11101917" cy="4025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2884EB-C6E3-684C-A39B-0E652C4E0E60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  <p:sp>
        <p:nvSpPr>
          <p:cNvPr id="6" name="Date Placeholder 2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137D54C-61CE-1041-9449-8583DE2630BB}" type="datetime1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Arial"/>
                <a:sym typeface="Arial"/>
              </a:rPr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1/24/2020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Arial"/>
              <a:sym typeface="Arial"/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0" y="1242942"/>
            <a:ext cx="12192000" cy="25305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Arial"/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7" hasCustomPrompt="1"/>
          </p:nvPr>
        </p:nvSpPr>
        <p:spPr>
          <a:xfrm>
            <a:off x="7224218" y="6451600"/>
            <a:ext cx="4421037" cy="365125"/>
          </a:xfrm>
        </p:spPr>
        <p:txBody>
          <a:bodyPr anchor="ctr"/>
          <a:lstStyle>
            <a:lvl1pPr marL="0" indent="0" algn="r">
              <a:buFontTx/>
              <a:buNone/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mata</a:t>
            </a:r>
            <a:r>
              <a:rPr lang="en-US" dirty="0"/>
              <a:t> </a:t>
            </a:r>
            <a:r>
              <a:rPr lang="en-US" dirty="0" err="1"/>
              <a:t>Kuliah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55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0540D16-EBF5-0D44-A21F-B32E9F609578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8616975-30F2-B74D-B90F-E83C4C9562E7}" type="datetime1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1/24/2020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0" y="1242941"/>
            <a:ext cx="12192000" cy="25305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0"/>
          <p:cNvSpPr>
            <a:spLocks noGrp="1"/>
          </p:cNvSpPr>
          <p:nvPr>
            <p:ph type="body" sz="quarter" idx="17" hasCustomPrompt="1"/>
          </p:nvPr>
        </p:nvSpPr>
        <p:spPr>
          <a:xfrm>
            <a:off x="7224218" y="6451601"/>
            <a:ext cx="4421037" cy="365125"/>
          </a:xfrm>
        </p:spPr>
        <p:txBody>
          <a:bodyPr anchor="ctr"/>
          <a:lstStyle>
            <a:lvl1pPr marL="0" indent="0" algn="r">
              <a:buFontTx/>
              <a:buNone/>
              <a:defRPr sz="1050">
                <a:solidFill>
                  <a:schemeClr val="bg1"/>
                </a:solidFill>
              </a:defRPr>
            </a:lvl1pPr>
            <a:lvl2pPr>
              <a:defRPr sz="1050">
                <a:solidFill>
                  <a:schemeClr val="bg1"/>
                </a:solidFill>
              </a:defRPr>
            </a:lvl2pPr>
            <a:lvl3pPr>
              <a:defRPr sz="105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mata</a:t>
            </a:r>
            <a:r>
              <a:rPr lang="en-US" dirty="0"/>
              <a:t> </a:t>
            </a:r>
            <a:r>
              <a:rPr lang="en-US" dirty="0" err="1"/>
              <a:t>Kuliah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3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2 Column Slid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99768" y="2009550"/>
            <a:ext cx="5380565" cy="40023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6066" indent="-140331" algn="l" rtl="0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marL="593710" indent="-60324" algn="l" rtl="0"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2pPr>
            <a:lvl3pPr marL="822305" indent="-73024" algn="l" rtl="0">
              <a:spcBef>
                <a:spcPts val="7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▪"/>
              <a:defRPr/>
            </a:lvl3pPr>
            <a:lvl4pPr marL="1050899" indent="-85723" algn="l" rtl="0"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4pPr>
            <a:lvl5pPr marL="1233457" indent="-90484" algn="l" rtl="0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Font typeface="Verdana"/>
              <a:buChar char="▪"/>
              <a:defRPr/>
            </a:lvl5pPr>
            <a:lvl6pPr marL="2514537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6pPr>
            <a:lvl7pPr marL="2971726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7pPr>
            <a:lvl8pPr marL="3428914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8pPr>
            <a:lvl9pPr marL="3886103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6318484" y="2009550"/>
            <a:ext cx="5380565" cy="40023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6066" indent="-140331" algn="l" rtl="0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marL="593710" indent="-60324" algn="l" rtl="0"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2pPr>
            <a:lvl3pPr marL="822305" indent="-73024" algn="l" rtl="0">
              <a:spcBef>
                <a:spcPts val="7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▪"/>
              <a:defRPr/>
            </a:lvl3pPr>
            <a:lvl4pPr marL="1050899" indent="-85723" algn="l" rtl="0"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4pPr>
            <a:lvl5pPr marL="1233457" indent="-90484" algn="l" rtl="0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Font typeface="Verdana"/>
              <a:buChar char="▪"/>
              <a:defRPr/>
            </a:lvl5pPr>
            <a:lvl6pPr marL="2514537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6pPr>
            <a:lvl7pPr marL="2971726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7pPr>
            <a:lvl8pPr marL="3428914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8pPr>
            <a:lvl9pPr marL="3886103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519883" y="6451894"/>
            <a:ext cx="478367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dt" idx="10"/>
          </p:nvPr>
        </p:nvSpPr>
        <p:spPr>
          <a:xfrm>
            <a:off x="1080796" y="6451894"/>
            <a:ext cx="219074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4" name="Shape 44"/>
          <p:cNvSpPr/>
          <p:nvPr/>
        </p:nvSpPr>
        <p:spPr>
          <a:xfrm>
            <a:off x="0" y="1184829"/>
            <a:ext cx="12192000" cy="369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86831" y="1336425"/>
            <a:ext cx="11212216" cy="6412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spcAft>
                <a:spcPts val="0"/>
              </a:spcAft>
              <a:defRPr/>
            </a:lvl1pPr>
            <a:lvl2pPr algn="l" rtl="0">
              <a:spcBef>
                <a:spcPts val="0"/>
              </a:spcBef>
              <a:spcAft>
                <a:spcPts val="0"/>
              </a:spcAft>
              <a:defRPr/>
            </a:lvl2pPr>
            <a:lvl3pPr algn="l" rtl="0">
              <a:spcBef>
                <a:spcPts val="0"/>
              </a:spcBef>
              <a:spcAft>
                <a:spcPts val="0"/>
              </a:spcAft>
              <a:defRPr/>
            </a:lvl3pPr>
            <a:lvl4pPr algn="l" rtl="0">
              <a:spcBef>
                <a:spcPts val="0"/>
              </a:spcBef>
              <a:spcAft>
                <a:spcPts val="0"/>
              </a:spcAft>
              <a:defRPr/>
            </a:lvl4pPr>
            <a:lvl5pPr algn="l" rtl="0">
              <a:spcBef>
                <a:spcPts val="0"/>
              </a:spcBef>
              <a:spcAft>
                <a:spcPts val="0"/>
              </a:spcAft>
              <a:defRPr/>
            </a:lvl5pPr>
            <a:lvl6pPr marL="457189" algn="l" rtl="0">
              <a:spcBef>
                <a:spcPts val="0"/>
              </a:spcBef>
              <a:spcAft>
                <a:spcPts val="0"/>
              </a:spcAft>
              <a:defRPr/>
            </a:lvl6pPr>
            <a:lvl7pPr marL="914377" algn="l" rtl="0">
              <a:spcBef>
                <a:spcPts val="0"/>
              </a:spcBef>
              <a:spcAft>
                <a:spcPts val="0"/>
              </a:spcAft>
              <a:defRPr/>
            </a:lvl7pPr>
            <a:lvl8pPr marL="1371566" algn="l" rtl="0">
              <a:spcBef>
                <a:spcPts val="0"/>
              </a:spcBef>
              <a:spcAft>
                <a:spcPts val="0"/>
              </a:spcAft>
              <a:defRPr/>
            </a:lvl8pPr>
            <a:lvl9pPr marL="1828754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3"/>
          </p:nvPr>
        </p:nvSpPr>
        <p:spPr>
          <a:xfrm>
            <a:off x="7224219" y="6451609"/>
            <a:ext cx="4421036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indent="0" algn="r" rtl="0">
              <a:spcBef>
                <a:spcPts val="0"/>
              </a:spcBef>
              <a:buClr>
                <a:schemeClr val="lt1"/>
              </a:buClr>
              <a:buFont typeface="Verdana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Slid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489184" y="1645919"/>
            <a:ext cx="5380328" cy="7898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algn="ctr" rtl="0">
              <a:lnSpc>
                <a:spcPct val="115384"/>
              </a:lnSpc>
              <a:spcBef>
                <a:spcPts val="0"/>
              </a:spcBef>
              <a:buFont typeface="Verdana"/>
              <a:buNone/>
              <a:defRPr/>
            </a:lvl1pPr>
            <a:lvl2pPr marL="457189" indent="0" rtl="0">
              <a:spcBef>
                <a:spcPts val="0"/>
              </a:spcBef>
              <a:buFont typeface="Verdana"/>
              <a:buNone/>
              <a:defRPr/>
            </a:lvl2pPr>
            <a:lvl3pPr marL="914377" indent="0" rtl="0">
              <a:spcBef>
                <a:spcPts val="0"/>
              </a:spcBef>
              <a:buFont typeface="Verdana"/>
              <a:buNone/>
              <a:defRPr/>
            </a:lvl3pPr>
            <a:lvl4pPr marL="1371566" indent="0" rtl="0">
              <a:spcBef>
                <a:spcPts val="0"/>
              </a:spcBef>
              <a:buFont typeface="Verdana"/>
              <a:buNone/>
              <a:defRPr/>
            </a:lvl4pPr>
            <a:lvl5pPr marL="1828754" indent="0" rtl="0">
              <a:spcBef>
                <a:spcPts val="0"/>
              </a:spcBef>
              <a:buFont typeface="Verdana"/>
              <a:buNone/>
              <a:defRPr/>
            </a:lvl5pPr>
            <a:lvl6pPr marL="2285943" indent="0" rtl="0">
              <a:spcBef>
                <a:spcPts val="0"/>
              </a:spcBef>
              <a:buFont typeface="Verdana"/>
              <a:buNone/>
              <a:defRPr/>
            </a:lvl6pPr>
            <a:lvl7pPr marL="2743131" indent="0" rtl="0">
              <a:spcBef>
                <a:spcPts val="0"/>
              </a:spcBef>
              <a:buFont typeface="Verdana"/>
              <a:buNone/>
              <a:defRPr/>
            </a:lvl7pPr>
            <a:lvl8pPr marL="3200320" indent="0" rtl="0">
              <a:spcBef>
                <a:spcPts val="0"/>
              </a:spcBef>
              <a:buFont typeface="Verdana"/>
              <a:buNone/>
              <a:defRPr/>
            </a:lvl8pPr>
            <a:lvl9pPr marL="3657509" indent="0" rtl="0">
              <a:spcBef>
                <a:spcPts val="0"/>
              </a:spcBef>
              <a:buFont typeface="Verdana"/>
              <a:buNone/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6271683" y="1645919"/>
            <a:ext cx="5393500" cy="7898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algn="ctr" rtl="0">
              <a:lnSpc>
                <a:spcPct val="115384"/>
              </a:lnSpc>
              <a:spcBef>
                <a:spcPts val="0"/>
              </a:spcBef>
              <a:buFont typeface="Verdana"/>
              <a:buNone/>
              <a:defRPr/>
            </a:lvl1pPr>
            <a:lvl2pPr marL="457189" indent="0" rtl="0">
              <a:spcBef>
                <a:spcPts val="0"/>
              </a:spcBef>
              <a:buFont typeface="Verdana"/>
              <a:buNone/>
              <a:defRPr/>
            </a:lvl2pPr>
            <a:lvl3pPr marL="914377" indent="0" rtl="0">
              <a:spcBef>
                <a:spcPts val="0"/>
              </a:spcBef>
              <a:buFont typeface="Verdana"/>
              <a:buNone/>
              <a:defRPr/>
            </a:lvl3pPr>
            <a:lvl4pPr marL="1371566" indent="0" rtl="0">
              <a:spcBef>
                <a:spcPts val="0"/>
              </a:spcBef>
              <a:buFont typeface="Verdana"/>
              <a:buNone/>
              <a:defRPr/>
            </a:lvl4pPr>
            <a:lvl5pPr marL="1828754" indent="0" rtl="0">
              <a:spcBef>
                <a:spcPts val="0"/>
              </a:spcBef>
              <a:buFont typeface="Verdana"/>
              <a:buNone/>
              <a:defRPr/>
            </a:lvl5pPr>
            <a:lvl6pPr marL="2285943" indent="0" rtl="0">
              <a:spcBef>
                <a:spcPts val="0"/>
              </a:spcBef>
              <a:buFont typeface="Verdana"/>
              <a:buNone/>
              <a:defRPr/>
            </a:lvl6pPr>
            <a:lvl7pPr marL="2743131" indent="0" rtl="0">
              <a:spcBef>
                <a:spcPts val="0"/>
              </a:spcBef>
              <a:buFont typeface="Verdana"/>
              <a:buNone/>
              <a:defRPr/>
            </a:lvl7pPr>
            <a:lvl8pPr marL="3200320" indent="0" rtl="0">
              <a:spcBef>
                <a:spcPts val="0"/>
              </a:spcBef>
              <a:buFont typeface="Verdana"/>
              <a:buNone/>
              <a:defRPr/>
            </a:lvl8pPr>
            <a:lvl9pPr marL="3657509" indent="0" rtl="0">
              <a:spcBef>
                <a:spcPts val="0"/>
              </a:spcBef>
              <a:buFont typeface="Verdana"/>
              <a:buNone/>
              <a:defRPr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3"/>
          </p:nvPr>
        </p:nvSpPr>
        <p:spPr>
          <a:xfrm>
            <a:off x="476249" y="2659072"/>
            <a:ext cx="5393267" cy="335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6066" indent="-140331" algn="l" rtl="0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marL="593710" indent="-60324" algn="l" rtl="0"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2pPr>
            <a:lvl3pPr marL="822305" indent="-73024" algn="l" rtl="0">
              <a:spcBef>
                <a:spcPts val="7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▪"/>
              <a:defRPr/>
            </a:lvl3pPr>
            <a:lvl4pPr marL="1050899" indent="-85723" algn="l" rtl="0"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4pPr>
            <a:lvl5pPr marL="1233457" indent="-90484" algn="l" rtl="0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Font typeface="Verdana"/>
              <a:buChar char="▪"/>
              <a:defRPr/>
            </a:lvl5pPr>
            <a:lvl6pPr marL="2514537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6pPr>
            <a:lvl7pPr marL="2971726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7pPr>
            <a:lvl8pPr marL="3428914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8pPr>
            <a:lvl9pPr marL="3886103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4"/>
          </p:nvPr>
        </p:nvSpPr>
        <p:spPr>
          <a:xfrm>
            <a:off x="6271685" y="2659072"/>
            <a:ext cx="5393267" cy="3352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6066" indent="-140331" algn="l" rtl="0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marL="593710" indent="-60324" algn="l" rtl="0"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2pPr>
            <a:lvl3pPr marL="822305" indent="-73024" algn="l" rtl="0">
              <a:spcBef>
                <a:spcPts val="7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▪"/>
              <a:defRPr/>
            </a:lvl3pPr>
            <a:lvl4pPr marL="1050899" indent="-85723" algn="l" rtl="0"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4pPr>
            <a:lvl5pPr marL="1233457" indent="-90484" algn="l" rtl="0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Font typeface="Verdana"/>
              <a:buChar char="▪"/>
              <a:defRPr/>
            </a:lvl5pPr>
            <a:lvl6pPr marL="2514537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6pPr>
            <a:lvl7pPr marL="2971726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7pPr>
            <a:lvl8pPr marL="3428914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8pPr>
            <a:lvl9pPr marL="3886103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519883" y="6451894"/>
            <a:ext cx="478367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1080796" y="6451894"/>
            <a:ext cx="219074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/>
          <p:nvPr/>
        </p:nvSpPr>
        <p:spPr>
          <a:xfrm>
            <a:off x="0" y="1184829"/>
            <a:ext cx="12192000" cy="369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Shape 55"/>
          <p:cNvSpPr txBox="1">
            <a:spLocks noGrp="1"/>
          </p:cNvSpPr>
          <p:nvPr>
            <p:ph type="body" idx="5"/>
          </p:nvPr>
        </p:nvSpPr>
        <p:spPr>
          <a:xfrm>
            <a:off x="7224219" y="6451609"/>
            <a:ext cx="4421036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indent="0" algn="r" rtl="0">
              <a:spcBef>
                <a:spcPts val="0"/>
              </a:spcBef>
              <a:buClr>
                <a:schemeClr val="lt1"/>
              </a:buClr>
              <a:buFont typeface="Verdana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, 1 Content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238052" y="2009550"/>
            <a:ext cx="5380565" cy="40023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6066" indent="-140331" algn="l" rtl="0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marL="593710" indent="-60324" algn="l" rtl="0"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2pPr>
            <a:lvl3pPr marL="822305" indent="-73024" algn="l" rtl="0">
              <a:spcBef>
                <a:spcPts val="7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▪"/>
              <a:defRPr/>
            </a:lvl3pPr>
            <a:lvl4pPr marL="1050899" indent="-85723" algn="l" rtl="0"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4pPr>
            <a:lvl5pPr marL="1233457" indent="-90484" algn="l" rtl="0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Font typeface="Verdana"/>
              <a:buChar char="▪"/>
              <a:defRPr/>
            </a:lvl5pPr>
            <a:lvl6pPr marL="2514537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6pPr>
            <a:lvl7pPr marL="2971726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7pPr>
            <a:lvl8pPr marL="3428914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8pPr>
            <a:lvl9pPr marL="3886103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sp>
        <p:nvSpPr>
          <p:cNvPr id="58" name="Shape 58"/>
          <p:cNvSpPr>
            <a:spLocks noGrp="1"/>
          </p:cNvSpPr>
          <p:nvPr>
            <p:ph type="pic" idx="2"/>
          </p:nvPr>
        </p:nvSpPr>
        <p:spPr>
          <a:xfrm>
            <a:off x="486839" y="2009550"/>
            <a:ext cx="5329767" cy="4002312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519883" y="6451894"/>
            <a:ext cx="478367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dt" idx="10"/>
          </p:nvPr>
        </p:nvSpPr>
        <p:spPr>
          <a:xfrm>
            <a:off x="1080796" y="6451894"/>
            <a:ext cx="219074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1" name="Shape 61"/>
          <p:cNvSpPr/>
          <p:nvPr/>
        </p:nvSpPr>
        <p:spPr>
          <a:xfrm>
            <a:off x="0" y="1184829"/>
            <a:ext cx="12192000" cy="369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486835" y="1336425"/>
            <a:ext cx="11101916" cy="6412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spcAft>
                <a:spcPts val="0"/>
              </a:spcAft>
              <a:defRPr/>
            </a:lvl1pPr>
            <a:lvl2pPr algn="l" rtl="0">
              <a:spcBef>
                <a:spcPts val="0"/>
              </a:spcBef>
              <a:spcAft>
                <a:spcPts val="0"/>
              </a:spcAft>
              <a:defRPr/>
            </a:lvl2pPr>
            <a:lvl3pPr algn="l" rtl="0">
              <a:spcBef>
                <a:spcPts val="0"/>
              </a:spcBef>
              <a:spcAft>
                <a:spcPts val="0"/>
              </a:spcAft>
              <a:defRPr/>
            </a:lvl3pPr>
            <a:lvl4pPr algn="l" rtl="0">
              <a:spcBef>
                <a:spcPts val="0"/>
              </a:spcBef>
              <a:spcAft>
                <a:spcPts val="0"/>
              </a:spcAft>
              <a:defRPr/>
            </a:lvl4pPr>
            <a:lvl5pPr algn="l" rtl="0">
              <a:spcBef>
                <a:spcPts val="0"/>
              </a:spcBef>
              <a:spcAft>
                <a:spcPts val="0"/>
              </a:spcAft>
              <a:defRPr/>
            </a:lvl5pPr>
            <a:lvl6pPr marL="457189" algn="l" rtl="0">
              <a:spcBef>
                <a:spcPts val="0"/>
              </a:spcBef>
              <a:spcAft>
                <a:spcPts val="0"/>
              </a:spcAft>
              <a:defRPr/>
            </a:lvl6pPr>
            <a:lvl7pPr marL="914377" algn="l" rtl="0">
              <a:spcBef>
                <a:spcPts val="0"/>
              </a:spcBef>
              <a:spcAft>
                <a:spcPts val="0"/>
              </a:spcAft>
              <a:defRPr/>
            </a:lvl7pPr>
            <a:lvl8pPr marL="1371566" algn="l" rtl="0">
              <a:spcBef>
                <a:spcPts val="0"/>
              </a:spcBef>
              <a:spcAft>
                <a:spcPts val="0"/>
              </a:spcAft>
              <a:defRPr/>
            </a:lvl8pPr>
            <a:lvl9pPr marL="1828754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3"/>
          </p:nvPr>
        </p:nvSpPr>
        <p:spPr>
          <a:xfrm>
            <a:off x="7224219" y="6451609"/>
            <a:ext cx="4421036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indent="0" algn="r" rtl="0">
              <a:spcBef>
                <a:spcPts val="0"/>
              </a:spcBef>
              <a:buClr>
                <a:schemeClr val="lt1"/>
              </a:buClr>
              <a:buFont typeface="Verdana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anks Slide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/>
        </p:nvSpPr>
        <p:spPr>
          <a:xfrm>
            <a:off x="579399" y="5087338"/>
            <a:ext cx="11101916" cy="9232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id-ID" sz="5400" b="1" i="0" u="none" strike="noStrike" cap="none" baseline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</a:p>
        </p:txBody>
      </p:sp>
      <p:sp>
        <p:nvSpPr>
          <p:cNvPr id="66" name="Shape 66"/>
          <p:cNvSpPr/>
          <p:nvPr/>
        </p:nvSpPr>
        <p:spPr>
          <a:xfrm>
            <a:off x="-648" y="4533169"/>
            <a:ext cx="12189231" cy="36929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7" name="Shape 67"/>
          <p:cNvPicPr preferRelativeResize="0"/>
          <p:nvPr/>
        </p:nvPicPr>
        <p:blipFill rotWithShape="1">
          <a:blip r:embed="rId2">
            <a:alphaModFix/>
          </a:blip>
          <a:srcRect t="17910" b="13980"/>
          <a:stretch/>
        </p:blipFill>
        <p:spPr>
          <a:xfrm>
            <a:off x="-3420" y="0"/>
            <a:ext cx="12192000" cy="4670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5859" y="142945"/>
            <a:ext cx="4052244" cy="603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gradFill>
          <a:gsLst>
            <a:gs pos="0">
              <a:schemeClr val="lt1"/>
            </a:gs>
            <a:gs pos="100000">
              <a:srgbClr val="94949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1828803" y="2743200"/>
            <a:ext cx="9497484" cy="1673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chemeClr val="dk2"/>
              </a:buClr>
              <a:buFont typeface="Verdana"/>
              <a:buNone/>
              <a:defRPr/>
            </a:lvl1pPr>
            <a:lvl2pPr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/>
            </a:lvl2pPr>
            <a:lvl3pPr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/>
            </a:lvl3pPr>
            <a:lvl4pPr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/>
            </a:lvl4pPr>
            <a:lvl5pPr rtl="0">
              <a:spcBef>
                <a:spcPts val="0"/>
              </a:spcBef>
              <a:buClr>
                <a:srgbClr val="888888"/>
              </a:buClr>
              <a:buFont typeface="Verdana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7" name="Shape 77"/>
          <p:cNvSpPr/>
          <p:nvPr/>
        </p:nvSpPr>
        <p:spPr>
          <a:xfrm>
            <a:off x="0" y="1910858"/>
            <a:ext cx="12192000" cy="3692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1828806" y="1600204"/>
            <a:ext cx="10159999" cy="990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rgbClr val="FFFFFF"/>
              </a:buClr>
              <a:buFont typeface="Verdana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pic>
        <p:nvPicPr>
          <p:cNvPr id="79" name="Shape 7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" y="0"/>
            <a:ext cx="12191991" cy="1247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" y="6242676"/>
            <a:ext cx="12191997" cy="6095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/>
          <p:nvPr/>
        </p:nvSpPr>
        <p:spPr>
          <a:xfrm>
            <a:off x="172514" y="6521571"/>
            <a:ext cx="478367" cy="307736"/>
          </a:xfrm>
          <a:prstGeom prst="rect">
            <a:avLst/>
          </a:prstGeom>
          <a:noFill/>
          <a:ln>
            <a:noFill/>
          </a:ln>
        </p:spPr>
        <p:txBody>
          <a:bodyPr lIns="0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id-ID" sz="1400"/>
              <a:t> 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x="733424" y="6548436"/>
            <a:ext cx="2190749" cy="254004"/>
          </a:xfrm>
          <a:prstGeom prst="rect">
            <a:avLst/>
          </a:prstGeom>
          <a:noFill/>
          <a:ln>
            <a:noFill/>
          </a:ln>
        </p:spPr>
        <p:txBody>
          <a:bodyPr lIns="0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Verdana"/>
              <a:buNone/>
            </a:pPr>
            <a:r>
              <a:rPr lang="id-ID" sz="1051" b="0" i="0" u="none" strike="noStrike" cap="none" baseline="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8/25/2014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1BCEBF-F53B-490B-9407-2C155BE9F4D9}" type="datetimeFigureOut">
              <a:rPr lang="en-US"/>
              <a:pPr>
                <a:defRPr/>
              </a:pPr>
              <a:t>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7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74A10F-8852-4973-AA4B-11272F784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901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 userDrawn="1"/>
        </p:nvSpPr>
        <p:spPr>
          <a:xfrm>
            <a:off x="7343334" y="0"/>
            <a:ext cx="4848666" cy="118168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pic>
        <p:nvPicPr>
          <p:cNvPr id="18" name="Shape 18"/>
          <p:cNvPicPr preferRelativeResize="0"/>
          <p:nvPr/>
        </p:nvPicPr>
        <p:blipFill rotWithShape="1">
          <a:blip r:embed="rId2">
            <a:alphaModFix/>
          </a:blip>
          <a:srcRect r="17784" b="11855"/>
          <a:stretch/>
        </p:blipFill>
        <p:spPr>
          <a:xfrm>
            <a:off x="57861" y="3251531"/>
            <a:ext cx="5131559" cy="309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1646246" y="1269244"/>
            <a:ext cx="10545753" cy="7650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0" marR="0" indent="0" algn="l" rtl="0">
              <a:spcBef>
                <a:spcPts val="0"/>
              </a:spcBef>
              <a:spcAft>
                <a:spcPts val="0"/>
              </a:spcAft>
              <a:defRPr/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189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377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566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754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1646246" y="2227428"/>
            <a:ext cx="10545753" cy="4297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/>
            </a:lvl1pPr>
            <a:lvl2pPr marL="593710" marR="0" indent="-60324" algn="l" rtl="0"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2pPr>
            <a:lvl3pPr marL="822305" marR="0" indent="-73024" algn="l" rtl="0">
              <a:spcBef>
                <a:spcPts val="7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▪"/>
              <a:defRPr/>
            </a:lvl3pPr>
            <a:lvl4pPr marL="1050899" marR="0" indent="-85723" algn="l" rtl="0"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4pPr>
            <a:lvl5pPr marL="1233457" marR="0" indent="-90484" algn="l" rtl="0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Font typeface="Verdana"/>
              <a:buChar char="▪"/>
              <a:defRPr/>
            </a:lvl5pPr>
            <a:lvl6pPr marL="2514537" marR="0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6pPr>
            <a:lvl7pPr marL="2971726" marR="0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7pPr>
            <a:lvl8pPr marL="3428914" marR="0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8pPr>
            <a:lvl9pPr marL="3886103" marR="0" indent="-101597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2"/>
          </p:nvPr>
        </p:nvSpPr>
        <p:spPr>
          <a:xfrm>
            <a:off x="1646246" y="2875086"/>
            <a:ext cx="10557361" cy="3780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chemeClr val="dk1"/>
              </a:buClr>
              <a:buFont typeface="Verdana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080795" y="6451888"/>
            <a:ext cx="219074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519879" y="6451888"/>
            <a:ext cx="478367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25" name="Shape 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52942" y="216581"/>
            <a:ext cx="4353103" cy="6486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41642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20" y="374902"/>
            <a:ext cx="10994760" cy="1018033"/>
          </a:xfrm>
        </p:spPr>
        <p:txBody>
          <a:bodyPr>
            <a:normAutofit/>
          </a:bodyPr>
          <a:lstStyle>
            <a:lvl1pPr algn="ctr">
              <a:defRPr sz="48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21" y="1800149"/>
            <a:ext cx="10994760" cy="4479339"/>
          </a:xfrm>
        </p:spPr>
        <p:txBody>
          <a:bodyPr/>
          <a:lstStyle>
            <a:lvl1pPr algn="ctr">
              <a:defRPr sz="3700">
                <a:solidFill>
                  <a:srgbClr val="002060"/>
                </a:solidFill>
              </a:defRPr>
            </a:lvl1pPr>
            <a:lvl2pPr algn="ctr">
              <a:defRPr>
                <a:solidFill>
                  <a:srgbClr val="002060"/>
                </a:solidFill>
              </a:defRPr>
            </a:lvl2pPr>
            <a:lvl3pPr algn="ctr">
              <a:defRPr>
                <a:solidFill>
                  <a:srgbClr val="002060"/>
                </a:solidFill>
              </a:defRPr>
            </a:lvl3pPr>
            <a:lvl4pPr algn="ctr">
              <a:defRPr>
                <a:solidFill>
                  <a:srgbClr val="002060"/>
                </a:solidFill>
              </a:defRPr>
            </a:lvl4pPr>
            <a:lvl5pPr algn="ctr"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3074F12-AA26-4AC8-9962-C36BB8F32554}" type="datetimeFigureOut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1/24/2020</a:t>
            </a:fld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121917" tIns="60958" rIns="121917" bIns="60958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2CCC60-E8CD-4174-8B1A-7DF615B22EEF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79415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12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3244358"/>
            <a:ext cx="12191997" cy="369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86835" y="1336425"/>
            <a:ext cx="11101916" cy="6412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0" marR="0" indent="0" algn="l" rtl="0">
              <a:spcBef>
                <a:spcPts val="0"/>
              </a:spcBef>
              <a:spcAft>
                <a:spcPts val="0"/>
              </a:spcAft>
              <a:defRPr/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pic>
        <p:nvPicPr>
          <p:cNvPr id="11" name="Shape 1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6248410"/>
            <a:ext cx="12191997" cy="60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519883" y="6451894"/>
            <a:ext cx="478367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1080796" y="6451894"/>
            <a:ext cx="219074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/>
          <p:nvPr/>
        </p:nvSpPr>
        <p:spPr>
          <a:xfrm rot="-5400000">
            <a:off x="12884415" y="5910820"/>
            <a:ext cx="1709736" cy="18462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id-ID" sz="600" b="0" i="0" u="none" strike="noStrike" cap="none" baseline="0">
                <a:solidFill>
                  <a:srgbClr val="7F7F7F"/>
                </a:solidFill>
                <a:latin typeface="Verdana"/>
                <a:ea typeface="Verdana"/>
                <a:cs typeface="Verdana"/>
                <a:sym typeface="Verdana"/>
              </a:rPr>
              <a:t>12-CRS-0106 REVISED 8 FEB 2013</a:t>
            </a:r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86835" y="1977656"/>
            <a:ext cx="11101916" cy="4054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6075" marR="0" indent="-140334" algn="l" rtl="0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marL="593725" marR="0" indent="-60325" algn="l" rtl="0"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2pPr>
            <a:lvl3pPr marL="822325" marR="0" indent="-73025" algn="l" rtl="0">
              <a:spcBef>
                <a:spcPts val="7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▪"/>
              <a:defRPr/>
            </a:lvl3pPr>
            <a:lvl4pPr marL="1050925" marR="0" indent="-85725" algn="l" rtl="0"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4pPr>
            <a:lvl5pPr marL="1233488" marR="0" indent="-90487" algn="l" rtl="0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Font typeface="Verdana"/>
              <a:buChar char="▪"/>
              <a:defRPr/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pic>
        <p:nvPicPr>
          <p:cNvPr id="16" name="Shape 16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" y="0"/>
            <a:ext cx="12191991" cy="124777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6" r:id="rId6"/>
    <p:sldLayoutId id="2147483659" r:id="rId7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3244355"/>
            <a:ext cx="12191997" cy="369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86835" y="1336419"/>
            <a:ext cx="11101916" cy="6412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0" marR="0" indent="0" algn="l" rtl="0">
              <a:spcBef>
                <a:spcPts val="0"/>
              </a:spcBef>
              <a:spcAft>
                <a:spcPts val="0"/>
              </a:spcAft>
              <a:defRPr/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pic>
        <p:nvPicPr>
          <p:cNvPr id="11" name="Shape 1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6248404"/>
            <a:ext cx="12191997" cy="60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519879" y="6451888"/>
            <a:ext cx="478367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1080795" y="6451888"/>
            <a:ext cx="219074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/>
            </a:lvl1pPr>
            <a:lvl2pPr marL="457189" marR="0" indent="0" algn="l" rtl="0">
              <a:spcBef>
                <a:spcPts val="0"/>
              </a:spcBef>
              <a:defRPr/>
            </a:lvl2pPr>
            <a:lvl3pPr marL="914377" marR="0" indent="0" algn="l" rtl="0">
              <a:spcBef>
                <a:spcPts val="0"/>
              </a:spcBef>
              <a:defRPr/>
            </a:lvl3pPr>
            <a:lvl4pPr marL="1371566" marR="0" indent="0" algn="l" rtl="0">
              <a:spcBef>
                <a:spcPts val="0"/>
              </a:spcBef>
              <a:defRPr/>
            </a:lvl4pPr>
            <a:lvl5pPr marL="1828754" marR="0" indent="0" algn="l" rtl="0">
              <a:spcBef>
                <a:spcPts val="0"/>
              </a:spcBef>
              <a:defRPr/>
            </a:lvl5pPr>
            <a:lvl6pPr marL="2285943" marR="0" indent="0" algn="l" rtl="0">
              <a:spcBef>
                <a:spcPts val="0"/>
              </a:spcBef>
              <a:defRPr/>
            </a:lvl6pPr>
            <a:lvl7pPr marL="2743131" marR="0" indent="0" algn="l" rtl="0">
              <a:spcBef>
                <a:spcPts val="0"/>
              </a:spcBef>
              <a:defRPr/>
            </a:lvl7pPr>
            <a:lvl8pPr marL="3200320" marR="0" indent="0" algn="l" rtl="0">
              <a:spcBef>
                <a:spcPts val="0"/>
              </a:spcBef>
              <a:defRPr/>
            </a:lvl8pPr>
            <a:lvl9pPr marL="3657509" marR="0" indent="0" algn="l" rtl="0">
              <a:spcBef>
                <a:spcPts val="0"/>
              </a:spcBef>
              <a:defRPr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4" name="Shape 14"/>
          <p:cNvSpPr/>
          <p:nvPr/>
        </p:nvSpPr>
        <p:spPr>
          <a:xfrm rot="-5400000">
            <a:off x="12884415" y="5910820"/>
            <a:ext cx="1709736" cy="18462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r>
              <a:rPr kumimoji="0" lang="id-ID" sz="600" b="0" i="0" u="none" strike="noStrike" kern="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t>12-CRS-0106 REVISED 8 FEB 2013</a:t>
            </a:r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86835" y="1977656"/>
            <a:ext cx="11101916" cy="405484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6075" marR="0" indent="-140334" algn="l" rtl="0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Verdana"/>
              <a:buChar char="•"/>
              <a:defRPr/>
            </a:lvl1pPr>
            <a:lvl2pPr marL="593725" marR="0" indent="-60325" algn="l" rtl="0">
              <a:spcBef>
                <a:spcPts val="8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2pPr>
            <a:lvl3pPr marL="822325" marR="0" indent="-73025" algn="l" rtl="0">
              <a:spcBef>
                <a:spcPts val="7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▪"/>
              <a:defRPr/>
            </a:lvl3pPr>
            <a:lvl4pPr marL="1050925" marR="0" indent="-85725" algn="l" rtl="0"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Font typeface="Verdana"/>
              <a:buChar char="–"/>
              <a:defRPr/>
            </a:lvl4pPr>
            <a:lvl5pPr marL="1233488" marR="0" indent="-90487" algn="l" rtl="0"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Font typeface="Verdana"/>
              <a:buChar char="▪"/>
              <a:defRPr/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Verdana"/>
              <a:buChar char="•"/>
              <a:defRPr/>
            </a:lvl9pPr>
          </a:lstStyle>
          <a:p>
            <a:endParaRPr/>
          </a:p>
        </p:txBody>
      </p:sp>
      <p:pic>
        <p:nvPicPr>
          <p:cNvPr id="16" name="Shape 16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5" y="0"/>
            <a:ext cx="12191991" cy="12477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12512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40" r:id="rId7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uyanto.staff.telkomuniversity.ac.id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suyanto2008@gmail.com" TargetMode="External"/><Relationship Id="rId4" Type="http://schemas.openxmlformats.org/officeDocument/2006/relationships/hyperlink" Target="mailto:suyanto@telkomuniversity.ac.id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1451378" y="1369611"/>
            <a:ext cx="10545753" cy="95406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id-ID" sz="2800" b="1" dirty="0" smtClean="0">
                <a:solidFill>
                  <a:srgbClr val="FF0000"/>
                </a:solidFill>
                <a:latin typeface="Verdana"/>
                <a:ea typeface="Verdana"/>
                <a:cs typeface="Verdana"/>
              </a:rPr>
              <a:t>Machine Learning</a:t>
            </a:r>
            <a:r>
              <a:rPr lang="en-US" sz="2800" b="1" dirty="0">
                <a:solidFill>
                  <a:srgbClr val="FF0000"/>
                </a:solidFill>
                <a:latin typeface="Verdana"/>
                <a:ea typeface="Verdana"/>
                <a:cs typeface="Verdana"/>
              </a:rPr>
              <a:t/>
            </a:r>
            <a:br>
              <a:rPr lang="en-US" sz="2800" b="1" dirty="0">
                <a:solidFill>
                  <a:srgbClr val="FF0000"/>
                </a:solidFill>
                <a:latin typeface="Verdana"/>
                <a:ea typeface="Verdana"/>
                <a:cs typeface="Verdana"/>
              </a:rPr>
            </a:br>
            <a:r>
              <a:rPr lang="id-ID" sz="2800" b="1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Problem Understanding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1646252" y="2632169"/>
            <a:ext cx="10545753" cy="36929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spAutoFit/>
          </a:bodyPr>
          <a:lstStyle/>
          <a:p>
            <a:pPr>
              <a:spcBef>
                <a:spcPts val="0"/>
              </a:spcBef>
              <a:buSzPct val="25000"/>
            </a:pPr>
            <a:r>
              <a:rPr lang="id-ID" sz="20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Semester Genap</a:t>
            </a:r>
            <a:r>
              <a:rPr lang="en-US" sz="20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id-ID" sz="20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201</a:t>
            </a:r>
            <a:r>
              <a:rPr lang="en-US" sz="20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9</a:t>
            </a:r>
            <a:r>
              <a:rPr lang="id-ID" sz="20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/20</a:t>
            </a:r>
            <a:r>
              <a:rPr lang="en-US" sz="20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20</a:t>
            </a:r>
            <a:endParaRPr lang="id-ID" sz="20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6" name="Shape 86"/>
          <p:cNvSpPr txBox="1">
            <a:spLocks noGrp="1"/>
          </p:cNvSpPr>
          <p:nvPr>
            <p:ph type="body" idx="2"/>
          </p:nvPr>
        </p:nvSpPr>
        <p:spPr>
          <a:xfrm>
            <a:off x="4588067" y="3639587"/>
            <a:ext cx="6866668" cy="132339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spAutoFit/>
          </a:bodyPr>
          <a:lstStyle/>
          <a:p>
            <a:pPr>
              <a:buSzPct val="25000"/>
            </a:pPr>
            <a:r>
              <a:rPr lang="en-US" sz="16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Dr. </a:t>
            </a:r>
            <a:r>
              <a:rPr lang="en-US" sz="1600" dirty="0" err="1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Suyanto</a:t>
            </a:r>
            <a:r>
              <a:rPr lang="en-US" sz="16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, S.T., M.Sc.</a:t>
            </a:r>
          </a:p>
          <a:p>
            <a:pPr>
              <a:buSzPct val="25000"/>
            </a:pPr>
            <a:r>
              <a:rPr lang="en-US" sz="16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Web: </a:t>
            </a:r>
            <a:r>
              <a:rPr lang="en-US" sz="16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http</a:t>
            </a:r>
            <a:r>
              <a:rPr lang="en-US" sz="16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://</a:t>
            </a:r>
            <a:r>
              <a:rPr lang="en-US" sz="16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suyanto.staff.telkomuniversity.ac.id</a:t>
            </a:r>
            <a:endParaRPr lang="en-US" sz="1600" dirty="0" smtClean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>
              <a:buSzPct val="25000"/>
            </a:pPr>
            <a:r>
              <a:rPr lang="en-US" sz="16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Email: </a:t>
            </a:r>
            <a:r>
              <a:rPr lang="en-US" sz="16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suyanto@telkomuniversity.ac.id</a:t>
            </a:r>
            <a:r>
              <a:rPr lang="id-ID" sz="16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atau </a:t>
            </a:r>
            <a:r>
              <a:rPr lang="id-ID" sz="16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  <a:hlinkClick r:id="rId5"/>
              </a:rPr>
              <a:t>suyanto2008@gmail.com</a:t>
            </a:r>
            <a:endParaRPr lang="en-US" sz="1600" dirty="0" smtClean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>
              <a:buSzPct val="25000"/>
            </a:pPr>
            <a:r>
              <a:rPr lang="en-US" sz="1600" dirty="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HP/WA: +62 812 84512345</a:t>
            </a:r>
            <a:endParaRPr lang="id-ID" sz="1600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519883" y="6480583"/>
            <a:ext cx="478367" cy="307736"/>
          </a:xfrm>
          <a:prstGeom prst="rect">
            <a:avLst/>
          </a:prstGeom>
          <a:noFill/>
          <a:ln>
            <a:noFill/>
          </a:ln>
        </p:spPr>
        <p:txBody>
          <a:bodyPr lIns="0" tIns="45700" rIns="91425" bIns="45700" anchor="ctr" anchorCtr="0">
            <a:spAutoFit/>
          </a:bodyPr>
          <a:lstStyle/>
          <a:p>
            <a:pPr>
              <a:buSzPct val="25000"/>
            </a:pPr>
            <a:r>
              <a:rPr lang="id-ID" smtClean="0"/>
              <a:t> </a:t>
            </a:r>
            <a:endParaRPr lang="id-ID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ADDC4F-F8D6-9049-A45A-850A9C5A0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558" y="1684960"/>
            <a:ext cx="6485242" cy="435133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61ED7DF-B67A-F547-BC10-F9A4BDF31901}"/>
              </a:ext>
            </a:extLst>
          </p:cNvPr>
          <p:cNvCxnSpPr/>
          <p:nvPr/>
        </p:nvCxnSpPr>
        <p:spPr>
          <a:xfrm>
            <a:off x="6757988" y="2014538"/>
            <a:ext cx="3586162" cy="3400425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0D31F567-7110-7641-A414-509C2B52779C}"/>
              </a:ext>
            </a:extLst>
          </p:cNvPr>
          <p:cNvSpPr/>
          <p:nvPr/>
        </p:nvSpPr>
        <p:spPr>
          <a:xfrm>
            <a:off x="7043737" y="2853360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72E09D-CE14-7D44-BD3D-01257D979073}"/>
              </a:ext>
            </a:extLst>
          </p:cNvPr>
          <p:cNvSpPr/>
          <p:nvPr/>
        </p:nvSpPr>
        <p:spPr>
          <a:xfrm>
            <a:off x="8602175" y="2016607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4B05317-3FBA-B541-AED4-4B8F92641A8A}"/>
              </a:ext>
            </a:extLst>
          </p:cNvPr>
          <p:cNvSpPr/>
          <p:nvPr/>
        </p:nvSpPr>
        <p:spPr>
          <a:xfrm>
            <a:off x="8684418" y="3345003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83F099E-2D0F-5946-B7A5-F326E5E47628}"/>
              </a:ext>
            </a:extLst>
          </p:cNvPr>
          <p:cNvSpPr/>
          <p:nvPr/>
        </p:nvSpPr>
        <p:spPr>
          <a:xfrm>
            <a:off x="7358062" y="4621492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33D8080-073F-FD40-82A0-637C0D7DDE92}"/>
              </a:ext>
            </a:extLst>
          </p:cNvPr>
          <p:cNvSpPr/>
          <p:nvPr/>
        </p:nvSpPr>
        <p:spPr>
          <a:xfrm>
            <a:off x="10029825" y="4464329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6FD08B1-5288-B840-83BA-D675B5A9F7B6}"/>
              </a:ext>
            </a:extLst>
          </p:cNvPr>
          <p:cNvSpPr/>
          <p:nvPr/>
        </p:nvSpPr>
        <p:spPr>
          <a:xfrm>
            <a:off x="8684417" y="4450041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720F003-F7D9-5640-AB3A-15490766BF40}"/>
              </a:ext>
            </a:extLst>
          </p:cNvPr>
          <p:cNvSpPr/>
          <p:nvPr/>
        </p:nvSpPr>
        <p:spPr>
          <a:xfrm>
            <a:off x="7796853" y="3403429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14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smtClean="0">
                <a:solidFill>
                  <a:schemeClr val="bg1"/>
                </a:solidFill>
              </a:rPr>
              <a:t>Supervised Learning</a:t>
            </a:r>
            <a:endParaRPr lang="id-ID" sz="4000" b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61028" y="1566394"/>
            <a:ext cx="41936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smtClean="0"/>
              <a:t>Testing: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During testing, we give unseen data to the model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 model will give </a:t>
            </a:r>
            <a:r>
              <a:rPr lang="en-US" sz="1800" dirty="0" smtClean="0"/>
              <a:t>predictions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6938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ADDC4F-F8D6-9049-A45A-850A9C5A0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558" y="1684960"/>
            <a:ext cx="6485242" cy="4351339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61ED7DF-B67A-F547-BC10-F9A4BDF31901}"/>
              </a:ext>
            </a:extLst>
          </p:cNvPr>
          <p:cNvCxnSpPr/>
          <p:nvPr/>
        </p:nvCxnSpPr>
        <p:spPr>
          <a:xfrm>
            <a:off x="6757988" y="2014538"/>
            <a:ext cx="3586162" cy="3400425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0D31F567-7110-7641-A414-509C2B52779C}"/>
              </a:ext>
            </a:extLst>
          </p:cNvPr>
          <p:cNvSpPr/>
          <p:nvPr/>
        </p:nvSpPr>
        <p:spPr>
          <a:xfrm>
            <a:off x="7043737" y="2853360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72E09D-CE14-7D44-BD3D-01257D979073}"/>
              </a:ext>
            </a:extLst>
          </p:cNvPr>
          <p:cNvSpPr/>
          <p:nvPr/>
        </p:nvSpPr>
        <p:spPr>
          <a:xfrm>
            <a:off x="8602175" y="2016607"/>
            <a:ext cx="314325" cy="314325"/>
          </a:xfrm>
          <a:prstGeom prst="ellipse">
            <a:avLst/>
          </a:prstGeom>
          <a:solidFill>
            <a:srgbClr val="2200FF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4B05317-3FBA-B541-AED4-4B8F92641A8A}"/>
              </a:ext>
            </a:extLst>
          </p:cNvPr>
          <p:cNvSpPr/>
          <p:nvPr/>
        </p:nvSpPr>
        <p:spPr>
          <a:xfrm>
            <a:off x="8684418" y="3345003"/>
            <a:ext cx="314325" cy="314325"/>
          </a:xfrm>
          <a:prstGeom prst="ellipse">
            <a:avLst/>
          </a:prstGeom>
          <a:solidFill>
            <a:srgbClr val="2200FF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83F099E-2D0F-5946-B7A5-F326E5E47628}"/>
              </a:ext>
            </a:extLst>
          </p:cNvPr>
          <p:cNvSpPr/>
          <p:nvPr/>
        </p:nvSpPr>
        <p:spPr>
          <a:xfrm>
            <a:off x="7358062" y="4621492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33D8080-073F-FD40-82A0-637C0D7DDE92}"/>
              </a:ext>
            </a:extLst>
          </p:cNvPr>
          <p:cNvSpPr/>
          <p:nvPr/>
        </p:nvSpPr>
        <p:spPr>
          <a:xfrm>
            <a:off x="10029825" y="4464329"/>
            <a:ext cx="314325" cy="314325"/>
          </a:xfrm>
          <a:prstGeom prst="ellipse">
            <a:avLst/>
          </a:prstGeom>
          <a:solidFill>
            <a:srgbClr val="2200FF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6FD08B1-5288-B840-83BA-D675B5A9F7B6}"/>
              </a:ext>
            </a:extLst>
          </p:cNvPr>
          <p:cNvSpPr/>
          <p:nvPr/>
        </p:nvSpPr>
        <p:spPr>
          <a:xfrm>
            <a:off x="8684417" y="4450041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720F003-F7D9-5640-AB3A-15490766BF40}"/>
              </a:ext>
            </a:extLst>
          </p:cNvPr>
          <p:cNvSpPr/>
          <p:nvPr/>
        </p:nvSpPr>
        <p:spPr>
          <a:xfrm>
            <a:off x="7796853" y="3403429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dirty="0" smtClean="0">
                <a:solidFill>
                  <a:schemeClr val="bg1"/>
                </a:solidFill>
              </a:rPr>
              <a:t>Supervised Learning</a:t>
            </a:r>
            <a:endParaRPr lang="id-ID" sz="4000" b="1" dirty="0">
              <a:solidFill>
                <a:schemeClr val="bg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61028" y="1566394"/>
            <a:ext cx="41936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smtClean="0"/>
              <a:t>Testing: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During testing, we give unseen data to the model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 model will give </a:t>
            </a:r>
            <a:r>
              <a:rPr lang="en-US" sz="1800" dirty="0" smtClean="0"/>
              <a:t>predictions</a:t>
            </a:r>
            <a:endParaRPr lang="en-US" sz="1800" dirty="0"/>
          </a:p>
        </p:txBody>
      </p:sp>
      <p:sp>
        <p:nvSpPr>
          <p:cNvPr id="2" name="Rectangle 1"/>
          <p:cNvSpPr/>
          <p:nvPr/>
        </p:nvSpPr>
        <p:spPr>
          <a:xfrm>
            <a:off x="461028" y="5411214"/>
            <a:ext cx="4193681" cy="577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Do </a:t>
            </a:r>
            <a:r>
              <a:rPr lang="en-US" sz="2400" b="1" dirty="0">
                <a:solidFill>
                  <a:srgbClr val="FF0000"/>
                </a:solidFill>
              </a:rPr>
              <a:t>you have </a:t>
            </a:r>
            <a:r>
              <a:rPr lang="en-US" sz="2400" b="1" dirty="0" smtClean="0">
                <a:solidFill>
                  <a:srgbClr val="FF0000"/>
                </a:solidFill>
              </a:rPr>
              <a:t>other models?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61028" y="4242292"/>
            <a:ext cx="419368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Advantages?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Disadvantages?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551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61028" y="1566394"/>
            <a:ext cx="419368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/>
              <a:t>Centroid-based </a:t>
            </a:r>
            <a:r>
              <a:rPr lang="en-US" sz="1800" b="1" dirty="0" smtClean="0"/>
              <a:t>Model</a:t>
            </a:r>
            <a:r>
              <a:rPr lang="en-US" sz="1800" b="1" dirty="0" smtClean="0"/>
              <a:t>: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Define two centroids using a formula, such as </a:t>
            </a:r>
            <a:r>
              <a:rPr lang="en-US" sz="1800" b="1" dirty="0" smtClean="0"/>
              <a:t>mean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Decide </a:t>
            </a:r>
            <a:r>
              <a:rPr lang="en-US" sz="1800" dirty="0"/>
              <a:t>the </a:t>
            </a:r>
            <a:r>
              <a:rPr lang="en-US" sz="1800" dirty="0" smtClean="0"/>
              <a:t>label (</a:t>
            </a:r>
            <a:r>
              <a:rPr lang="en-US" sz="1800" dirty="0"/>
              <a:t>class</a:t>
            </a:r>
            <a:r>
              <a:rPr lang="en-US" sz="1800" dirty="0" smtClean="0"/>
              <a:t>) by </a:t>
            </a:r>
            <a:r>
              <a:rPr lang="en-US" sz="1800" b="1" dirty="0" smtClean="0"/>
              <a:t>minimizing </a:t>
            </a:r>
            <a:r>
              <a:rPr lang="en-US" sz="1800" dirty="0" smtClean="0"/>
              <a:t>the distance of the unseen data to both centroids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ADDC4F-F8D6-9049-A45A-850A9C5A0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558" y="1684960"/>
            <a:ext cx="6485242" cy="4351339"/>
          </a:xfrm>
          <a:prstGeom prst="rect">
            <a:avLst/>
          </a:prstGeom>
        </p:spPr>
      </p:pic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598620" y="374902"/>
            <a:ext cx="10994760" cy="1018033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</a:rPr>
              <a:t>Supervised Learning</a:t>
            </a:r>
            <a:endParaRPr lang="id-ID" sz="4000" b="1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998832" y="4319085"/>
            <a:ext cx="4174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x</a:t>
            </a:r>
            <a:endParaRPr 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9931193" y="2817296"/>
            <a:ext cx="4174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70C0"/>
                </a:solidFill>
              </a:rPr>
              <a:t>x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D31F567-7110-7641-A414-509C2B52779C}"/>
              </a:ext>
            </a:extLst>
          </p:cNvPr>
          <p:cNvSpPr/>
          <p:nvPr/>
        </p:nvSpPr>
        <p:spPr>
          <a:xfrm>
            <a:off x="7043737" y="2853360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572E09D-CE14-7D44-BD3D-01257D979073}"/>
              </a:ext>
            </a:extLst>
          </p:cNvPr>
          <p:cNvSpPr/>
          <p:nvPr/>
        </p:nvSpPr>
        <p:spPr>
          <a:xfrm>
            <a:off x="8602175" y="2016607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B05317-3FBA-B541-AED4-4B8F92641A8A}"/>
              </a:ext>
            </a:extLst>
          </p:cNvPr>
          <p:cNvSpPr/>
          <p:nvPr/>
        </p:nvSpPr>
        <p:spPr>
          <a:xfrm>
            <a:off x="8684418" y="3345003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83F099E-2D0F-5946-B7A5-F326E5E47628}"/>
              </a:ext>
            </a:extLst>
          </p:cNvPr>
          <p:cNvSpPr/>
          <p:nvPr/>
        </p:nvSpPr>
        <p:spPr>
          <a:xfrm>
            <a:off x="7358062" y="4621492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33D8080-073F-FD40-82A0-637C0D7DDE92}"/>
              </a:ext>
            </a:extLst>
          </p:cNvPr>
          <p:cNvSpPr/>
          <p:nvPr/>
        </p:nvSpPr>
        <p:spPr>
          <a:xfrm>
            <a:off x="10029825" y="4464329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6FD08B1-5288-B840-83BA-D675B5A9F7B6}"/>
              </a:ext>
            </a:extLst>
          </p:cNvPr>
          <p:cNvSpPr/>
          <p:nvPr/>
        </p:nvSpPr>
        <p:spPr>
          <a:xfrm>
            <a:off x="8684417" y="4450041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720F003-F7D9-5640-AB3A-15490766BF40}"/>
              </a:ext>
            </a:extLst>
          </p:cNvPr>
          <p:cNvSpPr/>
          <p:nvPr/>
        </p:nvSpPr>
        <p:spPr>
          <a:xfrm>
            <a:off x="7796853" y="3403429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31F567-7110-7641-A414-509C2B52779C}"/>
              </a:ext>
            </a:extLst>
          </p:cNvPr>
          <p:cNvSpPr/>
          <p:nvPr/>
        </p:nvSpPr>
        <p:spPr>
          <a:xfrm>
            <a:off x="7039907" y="2858720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572E09D-CE14-7D44-BD3D-01257D979073}"/>
              </a:ext>
            </a:extLst>
          </p:cNvPr>
          <p:cNvSpPr/>
          <p:nvPr/>
        </p:nvSpPr>
        <p:spPr>
          <a:xfrm>
            <a:off x="8598345" y="2021967"/>
            <a:ext cx="314325" cy="314325"/>
          </a:xfrm>
          <a:prstGeom prst="ellipse">
            <a:avLst/>
          </a:prstGeom>
          <a:solidFill>
            <a:srgbClr val="2200FF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4B05317-3FBA-B541-AED4-4B8F92641A8A}"/>
              </a:ext>
            </a:extLst>
          </p:cNvPr>
          <p:cNvSpPr/>
          <p:nvPr/>
        </p:nvSpPr>
        <p:spPr>
          <a:xfrm>
            <a:off x="8680588" y="3350363"/>
            <a:ext cx="314325" cy="314325"/>
          </a:xfrm>
          <a:prstGeom prst="ellipse">
            <a:avLst/>
          </a:prstGeom>
          <a:solidFill>
            <a:srgbClr val="2200FF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83F099E-2D0F-5946-B7A5-F326E5E47628}"/>
              </a:ext>
            </a:extLst>
          </p:cNvPr>
          <p:cNvSpPr/>
          <p:nvPr/>
        </p:nvSpPr>
        <p:spPr>
          <a:xfrm>
            <a:off x="7354232" y="4626852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33D8080-073F-FD40-82A0-637C0D7DDE92}"/>
              </a:ext>
            </a:extLst>
          </p:cNvPr>
          <p:cNvSpPr/>
          <p:nvPr/>
        </p:nvSpPr>
        <p:spPr>
          <a:xfrm>
            <a:off x="10025995" y="4469689"/>
            <a:ext cx="314325" cy="314325"/>
          </a:xfrm>
          <a:prstGeom prst="ellipse">
            <a:avLst/>
          </a:prstGeom>
          <a:solidFill>
            <a:srgbClr val="2200FF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6FD08B1-5288-B840-83BA-D675B5A9F7B6}"/>
              </a:ext>
            </a:extLst>
          </p:cNvPr>
          <p:cNvSpPr/>
          <p:nvPr/>
        </p:nvSpPr>
        <p:spPr>
          <a:xfrm>
            <a:off x="8680587" y="4455401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720F003-F7D9-5640-AB3A-15490766BF40}"/>
              </a:ext>
            </a:extLst>
          </p:cNvPr>
          <p:cNvSpPr/>
          <p:nvPr/>
        </p:nvSpPr>
        <p:spPr>
          <a:xfrm>
            <a:off x="7793023" y="3408789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461028" y="4242292"/>
            <a:ext cx="419368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Advantages?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Disadvantages?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77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61028" y="1566394"/>
            <a:ext cx="41936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smtClean="0"/>
              <a:t>Rule-based </a:t>
            </a:r>
            <a:r>
              <a:rPr lang="en-US" sz="1800" b="1" dirty="0" smtClean="0"/>
              <a:t>Model</a:t>
            </a:r>
            <a:r>
              <a:rPr lang="en-US" sz="1800" b="1" dirty="0" smtClean="0"/>
              <a:t>: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Generate a set of rules</a:t>
            </a:r>
            <a:endParaRPr lang="en-US" sz="1800" b="1" dirty="0" smtClean="0"/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Decide </a:t>
            </a:r>
            <a:r>
              <a:rPr lang="en-US" sz="1800" dirty="0"/>
              <a:t>the </a:t>
            </a:r>
            <a:r>
              <a:rPr lang="en-US" sz="1800" dirty="0" smtClean="0"/>
              <a:t>label (</a:t>
            </a:r>
            <a:r>
              <a:rPr lang="en-US" sz="1800" dirty="0"/>
              <a:t>class</a:t>
            </a:r>
            <a:r>
              <a:rPr lang="en-US" sz="1800" dirty="0" smtClean="0"/>
              <a:t>) using </a:t>
            </a:r>
            <a:r>
              <a:rPr lang="en-US" sz="1800" dirty="0"/>
              <a:t>the set of rules</a:t>
            </a:r>
            <a:endParaRPr lang="en-US" sz="1800" dirty="0" smtClean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ADDC4F-F8D6-9049-A45A-850A9C5A0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558" y="1684960"/>
            <a:ext cx="6485242" cy="4351339"/>
          </a:xfrm>
          <a:prstGeom prst="rect">
            <a:avLst/>
          </a:prstGeom>
        </p:spPr>
      </p:pic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598620" y="374902"/>
            <a:ext cx="10994760" cy="1018033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</a:rPr>
              <a:t>Supervised Learning</a:t>
            </a:r>
            <a:endParaRPr lang="id-ID" sz="4000" b="1" dirty="0">
              <a:solidFill>
                <a:schemeClr val="bg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D31F567-7110-7641-A414-509C2B52779C}"/>
              </a:ext>
            </a:extLst>
          </p:cNvPr>
          <p:cNvSpPr/>
          <p:nvPr/>
        </p:nvSpPr>
        <p:spPr>
          <a:xfrm>
            <a:off x="7043737" y="2853360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572E09D-CE14-7D44-BD3D-01257D979073}"/>
              </a:ext>
            </a:extLst>
          </p:cNvPr>
          <p:cNvSpPr/>
          <p:nvPr/>
        </p:nvSpPr>
        <p:spPr>
          <a:xfrm>
            <a:off x="8602175" y="2016607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4B05317-3FBA-B541-AED4-4B8F92641A8A}"/>
              </a:ext>
            </a:extLst>
          </p:cNvPr>
          <p:cNvSpPr/>
          <p:nvPr/>
        </p:nvSpPr>
        <p:spPr>
          <a:xfrm>
            <a:off x="8684418" y="3345003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83F099E-2D0F-5946-B7A5-F326E5E47628}"/>
              </a:ext>
            </a:extLst>
          </p:cNvPr>
          <p:cNvSpPr/>
          <p:nvPr/>
        </p:nvSpPr>
        <p:spPr>
          <a:xfrm>
            <a:off x="7358062" y="4621492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33D8080-073F-FD40-82A0-637C0D7DDE92}"/>
              </a:ext>
            </a:extLst>
          </p:cNvPr>
          <p:cNvSpPr/>
          <p:nvPr/>
        </p:nvSpPr>
        <p:spPr>
          <a:xfrm>
            <a:off x="10029825" y="4464329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6FD08B1-5288-B840-83BA-D675B5A9F7B6}"/>
              </a:ext>
            </a:extLst>
          </p:cNvPr>
          <p:cNvSpPr/>
          <p:nvPr/>
        </p:nvSpPr>
        <p:spPr>
          <a:xfrm>
            <a:off x="8684417" y="4450041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6720F003-F7D9-5640-AB3A-15490766BF40}"/>
              </a:ext>
            </a:extLst>
          </p:cNvPr>
          <p:cNvSpPr/>
          <p:nvPr/>
        </p:nvSpPr>
        <p:spPr>
          <a:xfrm>
            <a:off x="7796853" y="3403429"/>
            <a:ext cx="314325" cy="3143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D31F567-7110-7641-A414-509C2B52779C}"/>
              </a:ext>
            </a:extLst>
          </p:cNvPr>
          <p:cNvSpPr/>
          <p:nvPr/>
        </p:nvSpPr>
        <p:spPr>
          <a:xfrm>
            <a:off x="7039907" y="2858720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572E09D-CE14-7D44-BD3D-01257D979073}"/>
              </a:ext>
            </a:extLst>
          </p:cNvPr>
          <p:cNvSpPr/>
          <p:nvPr/>
        </p:nvSpPr>
        <p:spPr>
          <a:xfrm>
            <a:off x="8598345" y="2021967"/>
            <a:ext cx="314325" cy="314325"/>
          </a:xfrm>
          <a:prstGeom prst="ellipse">
            <a:avLst/>
          </a:prstGeom>
          <a:solidFill>
            <a:srgbClr val="2200FF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4B05317-3FBA-B541-AED4-4B8F92641A8A}"/>
              </a:ext>
            </a:extLst>
          </p:cNvPr>
          <p:cNvSpPr/>
          <p:nvPr/>
        </p:nvSpPr>
        <p:spPr>
          <a:xfrm>
            <a:off x="8680588" y="3350363"/>
            <a:ext cx="314325" cy="314325"/>
          </a:xfrm>
          <a:prstGeom prst="ellipse">
            <a:avLst/>
          </a:prstGeom>
          <a:solidFill>
            <a:srgbClr val="2200FF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83F099E-2D0F-5946-B7A5-F326E5E47628}"/>
              </a:ext>
            </a:extLst>
          </p:cNvPr>
          <p:cNvSpPr/>
          <p:nvPr/>
        </p:nvSpPr>
        <p:spPr>
          <a:xfrm>
            <a:off x="7354232" y="4626852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33D8080-073F-FD40-82A0-637C0D7DDE92}"/>
              </a:ext>
            </a:extLst>
          </p:cNvPr>
          <p:cNvSpPr/>
          <p:nvPr/>
        </p:nvSpPr>
        <p:spPr>
          <a:xfrm>
            <a:off x="10025995" y="4469689"/>
            <a:ext cx="314325" cy="314325"/>
          </a:xfrm>
          <a:prstGeom prst="ellipse">
            <a:avLst/>
          </a:prstGeom>
          <a:solidFill>
            <a:srgbClr val="2200FF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6FD08B1-5288-B840-83BA-D675B5A9F7B6}"/>
              </a:ext>
            </a:extLst>
          </p:cNvPr>
          <p:cNvSpPr/>
          <p:nvPr/>
        </p:nvSpPr>
        <p:spPr>
          <a:xfrm>
            <a:off x="8680587" y="4455401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720F003-F7D9-5640-AB3A-15490766BF40}"/>
              </a:ext>
            </a:extLst>
          </p:cNvPr>
          <p:cNvSpPr/>
          <p:nvPr/>
        </p:nvSpPr>
        <p:spPr>
          <a:xfrm>
            <a:off x="7793023" y="3408789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61ED7DF-B67A-F547-BC10-F9A4BDF31901}"/>
              </a:ext>
            </a:extLst>
          </p:cNvPr>
          <p:cNvCxnSpPr/>
          <p:nvPr/>
        </p:nvCxnSpPr>
        <p:spPr>
          <a:xfrm>
            <a:off x="9309419" y="3947083"/>
            <a:ext cx="32165" cy="1484177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61ED7DF-B67A-F547-BC10-F9A4BDF31901}"/>
              </a:ext>
            </a:extLst>
          </p:cNvPr>
          <p:cNvCxnSpPr/>
          <p:nvPr/>
        </p:nvCxnSpPr>
        <p:spPr>
          <a:xfrm>
            <a:off x="8367449" y="3947083"/>
            <a:ext cx="960350" cy="1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61ED7DF-B67A-F547-BC10-F9A4BDF31901}"/>
              </a:ext>
            </a:extLst>
          </p:cNvPr>
          <p:cNvCxnSpPr/>
          <p:nvPr/>
        </p:nvCxnSpPr>
        <p:spPr>
          <a:xfrm>
            <a:off x="8401210" y="2663334"/>
            <a:ext cx="21410" cy="1305350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61ED7DF-B67A-F547-BC10-F9A4BDF31901}"/>
              </a:ext>
            </a:extLst>
          </p:cNvPr>
          <p:cNvCxnSpPr/>
          <p:nvPr/>
        </p:nvCxnSpPr>
        <p:spPr>
          <a:xfrm flipV="1">
            <a:off x="5610464" y="2651389"/>
            <a:ext cx="2812156" cy="11945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461028" y="4242292"/>
            <a:ext cx="419368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Advantages?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Disadvantages?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247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dirty="0" smtClean="0">
                <a:solidFill>
                  <a:schemeClr val="bg1"/>
                </a:solidFill>
              </a:rPr>
              <a:t>Unsupervised Learning</a:t>
            </a:r>
            <a:endParaRPr lang="id-ID" sz="4000" b="1" dirty="0">
              <a:solidFill>
                <a:schemeClr val="bg1"/>
              </a:solidFill>
            </a:endParaRPr>
          </a:p>
        </p:txBody>
      </p:sp>
      <p:sp>
        <p:nvSpPr>
          <p:cNvPr id="37" name="Title 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Study Case:</a:t>
            </a:r>
          </a:p>
        </p:txBody>
      </p:sp>
      <p:sp>
        <p:nvSpPr>
          <p:cNvPr id="36" name="Content Placeholder 3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46075"/>
            <a:r>
              <a:rPr lang="en-US" sz="2400" dirty="0" smtClean="0"/>
              <a:t>You </a:t>
            </a:r>
            <a:r>
              <a:rPr lang="en-US" sz="2400" dirty="0"/>
              <a:t>are a marketing manager, and you want to promote a new product, let’s say a brand new </a:t>
            </a:r>
            <a:r>
              <a:rPr lang="en-US" sz="2400" dirty="0" smtClean="0"/>
              <a:t>coffee</a:t>
            </a:r>
            <a:endParaRPr lang="en-US" sz="2400" dirty="0"/>
          </a:p>
          <a:p>
            <a:pPr indent="-346075"/>
            <a:r>
              <a:rPr lang="en-US" sz="2400" dirty="0"/>
              <a:t>You cannot target all people, because it might not be </a:t>
            </a:r>
            <a:r>
              <a:rPr lang="en-US" sz="2400" dirty="0" smtClean="0"/>
              <a:t>effective</a:t>
            </a:r>
            <a:endParaRPr lang="en-US" sz="2400" dirty="0"/>
          </a:p>
          <a:p>
            <a:pPr indent="-346075"/>
            <a:r>
              <a:rPr lang="en-US" sz="2400" dirty="0"/>
              <a:t>So, what you can do is try to find groups of people according to some characteristics, and test your product to some </a:t>
            </a:r>
            <a:r>
              <a:rPr lang="en-US" sz="2400" dirty="0" smtClean="0"/>
              <a:t>groups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4658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461028" y="1566394"/>
            <a:ext cx="4193681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smtClean="0"/>
              <a:t>Unsupervised learning: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 goal is to find a meaningful pattern in the data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There is no specific label for each data</a:t>
            </a:r>
          </a:p>
        </p:txBody>
      </p:sp>
      <p:sp>
        <p:nvSpPr>
          <p:cNvPr id="23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dirty="0" smtClean="0">
                <a:solidFill>
                  <a:schemeClr val="bg1"/>
                </a:solidFill>
              </a:rPr>
              <a:t>Unsupervised Learning</a:t>
            </a:r>
            <a:endParaRPr lang="id-ID" sz="4000" b="1" dirty="0">
              <a:solidFill>
                <a:schemeClr val="bg1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CB8977E-545A-824B-B00F-751A12DFE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344" y="1670671"/>
            <a:ext cx="6551456" cy="435134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4868558" y="2568804"/>
            <a:ext cx="485480" cy="1150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 rot="5400000">
            <a:off x="8766797" y="5303672"/>
            <a:ext cx="205202" cy="1150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98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dirty="0" smtClean="0">
                <a:solidFill>
                  <a:schemeClr val="bg1"/>
                </a:solidFill>
              </a:rPr>
              <a:t>Unsupervised Learning</a:t>
            </a:r>
            <a:endParaRPr lang="id-ID" sz="4000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B8977E-545A-824B-B00F-751A12DFE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344" y="1670671"/>
            <a:ext cx="6551456" cy="435134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AD2BB69-1F01-4141-8762-D7EE339F3B2A}"/>
              </a:ext>
            </a:extLst>
          </p:cNvPr>
          <p:cNvSpPr/>
          <p:nvPr/>
        </p:nvSpPr>
        <p:spPr>
          <a:xfrm>
            <a:off x="5729288" y="4029075"/>
            <a:ext cx="3629025" cy="1385888"/>
          </a:xfrm>
          <a:prstGeom prst="round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D4B577B-2D13-814C-B38B-746E45E13CEC}"/>
              </a:ext>
            </a:extLst>
          </p:cNvPr>
          <p:cNvSpPr/>
          <p:nvPr/>
        </p:nvSpPr>
        <p:spPr>
          <a:xfrm>
            <a:off x="9685915" y="1732723"/>
            <a:ext cx="1529774" cy="1540045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4733442-BE32-1940-B09A-DAEE5B4099DA}"/>
              </a:ext>
            </a:extLst>
          </p:cNvPr>
          <p:cNvSpPr/>
          <p:nvPr/>
        </p:nvSpPr>
        <p:spPr>
          <a:xfrm>
            <a:off x="9358313" y="3287057"/>
            <a:ext cx="1857376" cy="1648759"/>
          </a:xfrm>
          <a:prstGeom prst="roundRect">
            <a:avLst/>
          </a:prstGeom>
          <a:noFill/>
          <a:ln w="38100">
            <a:solidFill>
              <a:srgbClr val="2200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CD76894-EFC9-F545-9371-4071F06940E2}"/>
              </a:ext>
            </a:extLst>
          </p:cNvPr>
          <p:cNvSpPr/>
          <p:nvPr/>
        </p:nvSpPr>
        <p:spPr>
          <a:xfrm>
            <a:off x="7643810" y="1780242"/>
            <a:ext cx="1975891" cy="1550474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61028" y="1566394"/>
            <a:ext cx="4193681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smtClean="0"/>
              <a:t>Unsupervised learning: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 goal is to find a meaningful pattern in the data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There is no specific label for each </a:t>
            </a:r>
            <a:r>
              <a:rPr lang="en-US" sz="1800" dirty="0" smtClean="0"/>
              <a:t>data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Here we have try to group the data into 4 groups, usually called </a:t>
            </a:r>
            <a:r>
              <a:rPr lang="en-US" sz="1800" b="1" dirty="0" smtClean="0">
                <a:solidFill>
                  <a:srgbClr val="0070C0"/>
                </a:solidFill>
              </a:rPr>
              <a:t>Clusters</a:t>
            </a:r>
            <a:endParaRPr lang="en-US" sz="1800" b="1" dirty="0">
              <a:solidFill>
                <a:srgbClr val="0070C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868558" y="2568804"/>
            <a:ext cx="485480" cy="1150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rot="5400000">
            <a:off x="8766797" y="5303672"/>
            <a:ext cx="205202" cy="1150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7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dirty="0" smtClean="0">
                <a:solidFill>
                  <a:schemeClr val="bg1"/>
                </a:solidFill>
              </a:rPr>
              <a:t>Unsupervised Learning</a:t>
            </a:r>
            <a:endParaRPr lang="id-ID" sz="40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61028" y="1566394"/>
            <a:ext cx="4193681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smtClean="0"/>
              <a:t>Unsupervised learning: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Let’s say two groups do like your </a:t>
            </a:r>
            <a:r>
              <a:rPr lang="en-US" sz="1800" dirty="0" smtClean="0">
                <a:solidFill>
                  <a:schemeClr val="tx1"/>
                </a:solidFill>
              </a:rPr>
              <a:t>coffee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0ADDC4F-F8D6-9049-A45A-850A9C5A0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558" y="1684960"/>
            <a:ext cx="6485242" cy="435133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61ED7DF-B67A-F547-BC10-F9A4BDF31901}"/>
              </a:ext>
            </a:extLst>
          </p:cNvPr>
          <p:cNvCxnSpPr/>
          <p:nvPr/>
        </p:nvCxnSpPr>
        <p:spPr>
          <a:xfrm>
            <a:off x="6757988" y="2014538"/>
            <a:ext cx="3586162" cy="3400425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9CB8977E-545A-824B-B00F-751A12DFE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344" y="1670671"/>
            <a:ext cx="6551456" cy="4351340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84733442-BE32-1940-B09A-DAEE5B4099DA}"/>
              </a:ext>
            </a:extLst>
          </p:cNvPr>
          <p:cNvSpPr/>
          <p:nvPr/>
        </p:nvSpPr>
        <p:spPr>
          <a:xfrm>
            <a:off x="9358313" y="3287057"/>
            <a:ext cx="1857376" cy="1648759"/>
          </a:xfrm>
          <a:prstGeom prst="roundRect">
            <a:avLst/>
          </a:prstGeom>
          <a:noFill/>
          <a:ln w="38100">
            <a:solidFill>
              <a:srgbClr val="2200FF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ACD76894-EFC9-F545-9371-4071F06940E2}"/>
              </a:ext>
            </a:extLst>
          </p:cNvPr>
          <p:cNvSpPr/>
          <p:nvPr/>
        </p:nvSpPr>
        <p:spPr>
          <a:xfrm>
            <a:off x="7643810" y="1780242"/>
            <a:ext cx="1975891" cy="1550474"/>
          </a:xfrm>
          <a:prstGeom prst="round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Cross 26">
            <a:extLst>
              <a:ext uri="{FF2B5EF4-FFF2-40B4-BE49-F238E27FC236}">
                <a16:creationId xmlns:a16="http://schemas.microsoft.com/office/drawing/2014/main" id="{A4B632D6-1D89-D141-A91F-613FA7AA7EF8}"/>
              </a:ext>
            </a:extLst>
          </p:cNvPr>
          <p:cNvSpPr/>
          <p:nvPr/>
        </p:nvSpPr>
        <p:spPr>
          <a:xfrm rot="2682759">
            <a:off x="9510300" y="3424792"/>
            <a:ext cx="1465938" cy="1457761"/>
          </a:xfrm>
          <a:prstGeom prst="plus">
            <a:avLst>
              <a:gd name="adj" fmla="val 42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ross 27">
            <a:extLst>
              <a:ext uri="{FF2B5EF4-FFF2-40B4-BE49-F238E27FC236}">
                <a16:creationId xmlns:a16="http://schemas.microsoft.com/office/drawing/2014/main" id="{6A2C7268-46B4-E24E-9758-711911AAD006}"/>
              </a:ext>
            </a:extLst>
          </p:cNvPr>
          <p:cNvSpPr/>
          <p:nvPr/>
        </p:nvSpPr>
        <p:spPr>
          <a:xfrm rot="2682759">
            <a:off x="7940403" y="1820495"/>
            <a:ext cx="1465938" cy="1457761"/>
          </a:xfrm>
          <a:prstGeom prst="plus">
            <a:avLst>
              <a:gd name="adj" fmla="val 42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868558" y="2568804"/>
            <a:ext cx="485480" cy="1150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 rot="5400000">
            <a:off x="8766797" y="5303672"/>
            <a:ext cx="205202" cy="1150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578421" y="1772189"/>
            <a:ext cx="2052806" cy="18108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9338910" y="3272768"/>
            <a:ext cx="1876779" cy="18108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6AD2BB69-1F01-4141-8762-D7EE339F3B2A}"/>
              </a:ext>
            </a:extLst>
          </p:cNvPr>
          <p:cNvSpPr/>
          <p:nvPr/>
        </p:nvSpPr>
        <p:spPr>
          <a:xfrm>
            <a:off x="5729288" y="4029075"/>
            <a:ext cx="3629025" cy="1385888"/>
          </a:xfrm>
          <a:prstGeom prst="round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D4B577B-2D13-814C-B38B-746E45E13CEC}"/>
              </a:ext>
            </a:extLst>
          </p:cNvPr>
          <p:cNvSpPr/>
          <p:nvPr/>
        </p:nvSpPr>
        <p:spPr>
          <a:xfrm>
            <a:off x="9685915" y="1732723"/>
            <a:ext cx="1529774" cy="1540045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68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dirty="0" smtClean="0">
                <a:solidFill>
                  <a:schemeClr val="bg1"/>
                </a:solidFill>
              </a:rPr>
              <a:t>Unsupervised Learning</a:t>
            </a:r>
            <a:endParaRPr lang="id-ID" sz="40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61028" y="1566394"/>
            <a:ext cx="4193681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smtClean="0"/>
              <a:t>Unsupervised learning: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Let’s say two groups do like your coffee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Later, if you get new data (potential customers), you can identify it’s group, and decide whether you will promote your product or </a:t>
            </a:r>
            <a:r>
              <a:rPr lang="en-US" sz="1800" dirty="0" smtClean="0">
                <a:solidFill>
                  <a:schemeClr val="tx1"/>
                </a:solidFill>
              </a:rPr>
              <a:t>not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0ADDC4F-F8D6-9049-A45A-850A9C5A0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558" y="1684960"/>
            <a:ext cx="6485242" cy="4351339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61ED7DF-B67A-F547-BC10-F9A4BDF31901}"/>
              </a:ext>
            </a:extLst>
          </p:cNvPr>
          <p:cNvCxnSpPr/>
          <p:nvPr/>
        </p:nvCxnSpPr>
        <p:spPr>
          <a:xfrm>
            <a:off x="6757988" y="2014538"/>
            <a:ext cx="3586162" cy="3400425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0D31F567-7110-7641-A414-509C2B52779C}"/>
              </a:ext>
            </a:extLst>
          </p:cNvPr>
          <p:cNvSpPr/>
          <p:nvPr/>
        </p:nvSpPr>
        <p:spPr>
          <a:xfrm>
            <a:off x="7043737" y="2853360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83F099E-2D0F-5946-B7A5-F326E5E47628}"/>
              </a:ext>
            </a:extLst>
          </p:cNvPr>
          <p:cNvSpPr/>
          <p:nvPr/>
        </p:nvSpPr>
        <p:spPr>
          <a:xfrm>
            <a:off x="7358062" y="4621492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33D8080-073F-FD40-82A0-637C0D7DDE92}"/>
              </a:ext>
            </a:extLst>
          </p:cNvPr>
          <p:cNvSpPr/>
          <p:nvPr/>
        </p:nvSpPr>
        <p:spPr>
          <a:xfrm>
            <a:off x="10042587" y="4498186"/>
            <a:ext cx="288802" cy="246612"/>
          </a:xfrm>
          <a:prstGeom prst="ellipse">
            <a:avLst/>
          </a:prstGeom>
          <a:solidFill>
            <a:srgbClr val="2200FF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6FD08B1-5288-B840-83BA-D675B5A9F7B6}"/>
              </a:ext>
            </a:extLst>
          </p:cNvPr>
          <p:cNvSpPr/>
          <p:nvPr/>
        </p:nvSpPr>
        <p:spPr>
          <a:xfrm>
            <a:off x="8684417" y="4450041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720F003-F7D9-5640-AB3A-15490766BF40}"/>
              </a:ext>
            </a:extLst>
          </p:cNvPr>
          <p:cNvSpPr/>
          <p:nvPr/>
        </p:nvSpPr>
        <p:spPr>
          <a:xfrm>
            <a:off x="7796853" y="3403429"/>
            <a:ext cx="314325" cy="3143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9CB8977E-545A-824B-B00F-751A12DFE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344" y="1670671"/>
            <a:ext cx="6551456" cy="4351340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6AD2BB69-1F01-4141-8762-D7EE339F3B2A}"/>
              </a:ext>
            </a:extLst>
          </p:cNvPr>
          <p:cNvSpPr/>
          <p:nvPr/>
        </p:nvSpPr>
        <p:spPr>
          <a:xfrm>
            <a:off x="5729288" y="4029075"/>
            <a:ext cx="3629025" cy="1385888"/>
          </a:xfrm>
          <a:prstGeom prst="round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ED4B577B-2D13-814C-B38B-746E45E13CEC}"/>
              </a:ext>
            </a:extLst>
          </p:cNvPr>
          <p:cNvSpPr/>
          <p:nvPr/>
        </p:nvSpPr>
        <p:spPr>
          <a:xfrm>
            <a:off x="9685915" y="1732723"/>
            <a:ext cx="1529774" cy="1540045"/>
          </a:xfrm>
          <a:prstGeom prst="round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746B221-D5B1-8A47-8290-42B5A2A97D1F}"/>
              </a:ext>
            </a:extLst>
          </p:cNvPr>
          <p:cNvSpPr/>
          <p:nvPr/>
        </p:nvSpPr>
        <p:spPr>
          <a:xfrm>
            <a:off x="7493877" y="4547260"/>
            <a:ext cx="314325" cy="31432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868558" y="2568804"/>
            <a:ext cx="485480" cy="1150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 rot="5400000">
            <a:off x="8766797" y="5303672"/>
            <a:ext cx="205202" cy="1150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7593291" y="1800520"/>
            <a:ext cx="1979629" cy="21116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9509986" y="3317648"/>
            <a:ext cx="1570053" cy="19236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00D44F5-7F0A-9640-9EBA-73DAF3A6C56E}"/>
              </a:ext>
            </a:extLst>
          </p:cNvPr>
          <p:cNvSpPr/>
          <p:nvPr/>
        </p:nvSpPr>
        <p:spPr>
          <a:xfrm>
            <a:off x="10676584" y="4081806"/>
            <a:ext cx="267936" cy="22879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9735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dirty="0">
                <a:solidFill>
                  <a:schemeClr val="bg1"/>
                </a:solidFill>
              </a:rPr>
              <a:t>Types of </a:t>
            </a:r>
            <a:r>
              <a:rPr lang="en-US" sz="4000" b="1" dirty="0" smtClean="0">
                <a:solidFill>
                  <a:schemeClr val="bg1"/>
                </a:solidFill>
              </a:rPr>
              <a:t>ML Problems</a:t>
            </a:r>
            <a:endParaRPr lang="id-ID" sz="4000" b="1" dirty="0">
              <a:solidFill>
                <a:schemeClr val="bg1"/>
              </a:solidFill>
            </a:endParaRPr>
          </a:p>
        </p:txBody>
      </p:sp>
      <p:graphicFrame>
        <p:nvGraphicFramePr>
          <p:cNvPr id="29" name="Content Placeholder 3">
            <a:extLst>
              <a:ext uri="{FF2B5EF4-FFF2-40B4-BE49-F238E27FC236}">
                <a16:creationId xmlns:a16="http://schemas.microsoft.com/office/drawing/2014/main" id="{D0B512CC-A2D9-444B-80FA-168B3D9DE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5248775"/>
              </p:ext>
            </p:extLst>
          </p:nvPr>
        </p:nvGraphicFramePr>
        <p:xfrm>
          <a:off x="447774" y="1554163"/>
          <a:ext cx="2865748" cy="4368208"/>
        </p:xfrm>
        <a:graphic>
          <a:graphicData uri="http://schemas.openxmlformats.org/drawingml/2006/table">
            <a:tbl>
              <a:tblPr/>
              <a:tblGrid>
                <a:gridCol w="2865748">
                  <a:extLst>
                    <a:ext uri="{9D8B030D-6E8A-4147-A177-3AD203B41FA5}">
                      <a16:colId xmlns:a16="http://schemas.microsoft.com/office/drawing/2014/main" val="2675168923"/>
                    </a:ext>
                  </a:extLst>
                </a:gridCol>
              </a:tblGrid>
              <a:tr h="4318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dirty="0">
                          <a:solidFill>
                            <a:srgbClr val="202124"/>
                          </a:solidFill>
                          <a:effectLst/>
                          <a:latin typeface="Roboto"/>
                        </a:rPr>
                        <a:t>Type of ML Problem</a:t>
                      </a:r>
                    </a:p>
                  </a:txBody>
                  <a:tcPr marL="71982" marR="71982" marT="71982" marB="7198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9088392"/>
                  </a:ext>
                </a:extLst>
              </a:tr>
              <a:tr h="394104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>
                          <a:effectLst/>
                        </a:rPr>
                        <a:t>Classification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6578968"/>
                  </a:ext>
                </a:extLst>
              </a:tr>
              <a:tr h="394104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>
                          <a:effectLst/>
                        </a:rPr>
                        <a:t>Regression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680698"/>
                  </a:ext>
                </a:extLst>
              </a:tr>
              <a:tr h="653241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 dirty="0">
                          <a:effectLst/>
                        </a:rPr>
                        <a:t>Clustering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421053"/>
                  </a:ext>
                </a:extLst>
              </a:tr>
              <a:tr h="912377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>
                          <a:effectLst/>
                        </a:rPr>
                        <a:t>Association rule learning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46489"/>
                  </a:ext>
                </a:extLst>
              </a:tr>
              <a:tr h="912377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 dirty="0">
                          <a:effectLst/>
                        </a:rPr>
                        <a:t>Structured output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83781"/>
                  </a:ext>
                </a:extLst>
              </a:tr>
              <a:tr h="653241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 dirty="0">
                          <a:effectLst/>
                        </a:rPr>
                        <a:t>Ranking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3276878"/>
                  </a:ext>
                </a:extLst>
              </a:tr>
            </a:tbl>
          </a:graphicData>
        </a:graphic>
      </p:graphicFrame>
      <p:sp>
        <p:nvSpPr>
          <p:cNvPr id="30" name="TextBox 29"/>
          <p:cNvSpPr txBox="1"/>
          <p:nvPr/>
        </p:nvSpPr>
        <p:spPr>
          <a:xfrm>
            <a:off x="2675156" y="1973339"/>
            <a:ext cx="520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?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676734" y="2399116"/>
            <a:ext cx="520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?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656556" y="2861030"/>
            <a:ext cx="520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?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935548" y="3422368"/>
            <a:ext cx="520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?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03751" y="4367952"/>
            <a:ext cx="520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?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04258" y="5213907"/>
            <a:ext cx="520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?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20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P spid="34" grpId="0"/>
      <p:bldP spid="3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id-ID" sz="4000" b="1" dirty="0"/>
              <a:t>Common ML Problems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46075" algn="l"/>
            <a:r>
              <a:rPr lang="en-US" sz="3200" dirty="0">
                <a:solidFill>
                  <a:schemeClr val="tx1"/>
                </a:solidFill>
              </a:rPr>
              <a:t>Machine Learning is the process of training a software, usually called a </a:t>
            </a:r>
            <a:r>
              <a:rPr lang="en-US" sz="3200" b="1" dirty="0">
                <a:solidFill>
                  <a:srgbClr val="0070C0"/>
                </a:solidFill>
              </a:rPr>
              <a:t>Model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</a:p>
          <a:p>
            <a:pPr indent="-346075" algn="l"/>
            <a:r>
              <a:rPr lang="en-US" sz="3200" dirty="0">
                <a:solidFill>
                  <a:schemeClr val="tx1"/>
                </a:solidFill>
              </a:rPr>
              <a:t>using a set of data, usually called a </a:t>
            </a:r>
            <a:r>
              <a:rPr lang="en-US" sz="3200" b="1" dirty="0">
                <a:solidFill>
                  <a:srgbClr val="0070C0"/>
                </a:solidFill>
              </a:rPr>
              <a:t>Training set/dataset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</a:p>
          <a:p>
            <a:pPr indent="-346075" algn="l"/>
            <a:r>
              <a:rPr lang="en-US" sz="3200" dirty="0">
                <a:solidFill>
                  <a:schemeClr val="tx1"/>
                </a:solidFill>
              </a:rPr>
              <a:t>with the goal of making a good prediction to previously </a:t>
            </a:r>
            <a:r>
              <a:rPr lang="en-US" sz="3200" b="1" dirty="0">
                <a:solidFill>
                  <a:srgbClr val="0070C0"/>
                </a:solidFill>
              </a:rPr>
              <a:t>unseen data</a:t>
            </a:r>
          </a:p>
        </p:txBody>
      </p:sp>
    </p:spTree>
    <p:extLst>
      <p:ext uri="{BB962C8B-B14F-4D97-AF65-F5344CB8AC3E}">
        <p14:creationId xmlns:p14="http://schemas.microsoft.com/office/powerpoint/2010/main" val="260212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dirty="0">
                <a:solidFill>
                  <a:schemeClr val="bg1"/>
                </a:solidFill>
              </a:rPr>
              <a:t>Types of </a:t>
            </a:r>
            <a:r>
              <a:rPr lang="en-US" sz="4000" b="1" dirty="0" smtClean="0">
                <a:solidFill>
                  <a:schemeClr val="bg1"/>
                </a:solidFill>
              </a:rPr>
              <a:t>ML Problems</a:t>
            </a:r>
            <a:endParaRPr lang="id-ID" sz="4000" b="1" dirty="0">
              <a:solidFill>
                <a:schemeClr val="bg1"/>
              </a:solidFill>
            </a:endParaRPr>
          </a:p>
        </p:txBody>
      </p:sp>
      <p:graphicFrame>
        <p:nvGraphicFramePr>
          <p:cNvPr id="29" name="Content Placeholder 3">
            <a:extLst>
              <a:ext uri="{FF2B5EF4-FFF2-40B4-BE49-F238E27FC236}">
                <a16:creationId xmlns:a16="http://schemas.microsoft.com/office/drawing/2014/main" id="{D0B512CC-A2D9-444B-80FA-168B3D9DE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5171534"/>
              </p:ext>
            </p:extLst>
          </p:nvPr>
        </p:nvGraphicFramePr>
        <p:xfrm>
          <a:off x="447774" y="1554163"/>
          <a:ext cx="11307450" cy="4368208"/>
        </p:xfrm>
        <a:graphic>
          <a:graphicData uri="http://schemas.openxmlformats.org/drawingml/2006/table">
            <a:tbl>
              <a:tblPr/>
              <a:tblGrid>
                <a:gridCol w="2865748">
                  <a:extLst>
                    <a:ext uri="{9D8B030D-6E8A-4147-A177-3AD203B41FA5}">
                      <a16:colId xmlns:a16="http://schemas.microsoft.com/office/drawing/2014/main" val="2675168923"/>
                    </a:ext>
                  </a:extLst>
                </a:gridCol>
                <a:gridCol w="4086519">
                  <a:extLst>
                    <a:ext uri="{9D8B030D-6E8A-4147-A177-3AD203B41FA5}">
                      <a16:colId xmlns:a16="http://schemas.microsoft.com/office/drawing/2014/main" val="2028567593"/>
                    </a:ext>
                  </a:extLst>
                </a:gridCol>
                <a:gridCol w="4355183">
                  <a:extLst>
                    <a:ext uri="{9D8B030D-6E8A-4147-A177-3AD203B41FA5}">
                      <a16:colId xmlns:a16="http://schemas.microsoft.com/office/drawing/2014/main" val="3105355016"/>
                    </a:ext>
                  </a:extLst>
                </a:gridCol>
              </a:tblGrid>
              <a:tr h="43189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dirty="0">
                          <a:solidFill>
                            <a:srgbClr val="202124"/>
                          </a:solidFill>
                          <a:effectLst/>
                          <a:latin typeface="Roboto"/>
                        </a:rPr>
                        <a:t>Type of ML Problem</a:t>
                      </a:r>
                    </a:p>
                  </a:txBody>
                  <a:tcPr marL="71982" marR="71982" marT="71982" marB="7198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AF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dirty="0">
                          <a:solidFill>
                            <a:srgbClr val="202124"/>
                          </a:solidFill>
                          <a:effectLst/>
                          <a:latin typeface="Roboto"/>
                        </a:rPr>
                        <a:t>Description</a:t>
                      </a:r>
                    </a:p>
                  </a:txBody>
                  <a:tcPr marL="71982" marR="71982" marT="71982" marB="7198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AF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dirty="0">
                          <a:solidFill>
                            <a:srgbClr val="202124"/>
                          </a:solidFill>
                          <a:effectLst/>
                          <a:latin typeface="Roboto"/>
                        </a:rPr>
                        <a:t>Example</a:t>
                      </a:r>
                    </a:p>
                  </a:txBody>
                  <a:tcPr marL="71982" marR="71982" marT="71982" marB="7198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9088392"/>
                  </a:ext>
                </a:extLst>
              </a:tr>
              <a:tr h="394104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>
                          <a:effectLst/>
                        </a:rPr>
                        <a:t>Classification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dirty="0">
                          <a:effectLst/>
                        </a:rPr>
                        <a:t>Pick one of </a:t>
                      </a:r>
                      <a:r>
                        <a:rPr lang="en-US" sz="1700" i="1" dirty="0">
                          <a:effectLst/>
                        </a:rPr>
                        <a:t>N</a:t>
                      </a:r>
                      <a:r>
                        <a:rPr lang="en-US" sz="1700" dirty="0">
                          <a:effectLst/>
                        </a:rPr>
                        <a:t> labels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>
                          <a:effectLst/>
                        </a:rPr>
                        <a:t>Cat, dog, horse, or bear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6578968"/>
                  </a:ext>
                </a:extLst>
              </a:tr>
              <a:tr h="394104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>
                          <a:effectLst/>
                        </a:rPr>
                        <a:t>Regression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>
                          <a:effectLst/>
                        </a:rPr>
                        <a:t>Predict numerical values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>
                          <a:effectLst/>
                        </a:rPr>
                        <a:t>Click-through rate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5680698"/>
                  </a:ext>
                </a:extLst>
              </a:tr>
              <a:tr h="653241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 dirty="0">
                          <a:effectLst/>
                        </a:rPr>
                        <a:t>Clustering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dirty="0">
                          <a:effectLst/>
                        </a:rPr>
                        <a:t>Group similar examples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dirty="0">
                          <a:effectLst/>
                        </a:rPr>
                        <a:t>Most relevant documents (</a:t>
                      </a:r>
                      <a:r>
                        <a:rPr lang="en-US" sz="1700" b="1" dirty="0">
                          <a:effectLst/>
                        </a:rPr>
                        <a:t>unsupervised</a:t>
                      </a:r>
                      <a:r>
                        <a:rPr lang="en-US" sz="1700" dirty="0">
                          <a:effectLst/>
                        </a:rPr>
                        <a:t>)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421053"/>
                  </a:ext>
                </a:extLst>
              </a:tr>
              <a:tr h="912377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>
                          <a:effectLst/>
                        </a:rPr>
                        <a:t>Association rule learning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dirty="0">
                          <a:effectLst/>
                        </a:rPr>
                        <a:t>Infer likely association patterns in data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dirty="0">
                          <a:effectLst/>
                        </a:rPr>
                        <a:t>If you buy hamburger buns, you're likely to buy hamburgers (</a:t>
                      </a:r>
                      <a:r>
                        <a:rPr lang="en-US" sz="1700" b="1" dirty="0">
                          <a:effectLst/>
                        </a:rPr>
                        <a:t>unsupervised</a:t>
                      </a:r>
                      <a:r>
                        <a:rPr lang="en-US" sz="1700" dirty="0">
                          <a:effectLst/>
                        </a:rPr>
                        <a:t>)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746489"/>
                  </a:ext>
                </a:extLst>
              </a:tr>
              <a:tr h="912377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>
                          <a:effectLst/>
                        </a:rPr>
                        <a:t>Structured output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>
                          <a:effectLst/>
                        </a:rPr>
                        <a:t>Create complex output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>
                          <a:effectLst/>
                        </a:rPr>
                        <a:t>Natural language parse trees, image recognition bounding boxes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983781"/>
                  </a:ext>
                </a:extLst>
              </a:tr>
              <a:tr h="653241"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b="1" dirty="0">
                          <a:effectLst/>
                        </a:rPr>
                        <a:t>Ranking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>
                          <a:effectLst/>
                        </a:rPr>
                        <a:t>Identify position on a scale or status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700" dirty="0">
                          <a:effectLst/>
                        </a:rPr>
                        <a:t>Search result ranking</a:t>
                      </a:r>
                    </a:p>
                  </a:txBody>
                  <a:tcPr marL="71982" marR="71982" marT="62985" marB="7198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5C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3276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128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dirty="0">
                <a:solidFill>
                  <a:schemeClr val="bg1"/>
                </a:solidFill>
              </a:rPr>
              <a:t>Experimental Design</a:t>
            </a:r>
            <a:endParaRPr lang="id-ID" sz="4000" b="1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43A3F77C-37F1-BE43-B93D-94D7627386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5298573"/>
              </p:ext>
            </p:extLst>
          </p:nvPr>
        </p:nvGraphicFramePr>
        <p:xfrm>
          <a:off x="527900" y="1555423"/>
          <a:ext cx="11194330" cy="4621539"/>
        </p:xfrm>
        <a:graphic>
          <a:graphicData uri="http://schemas.openxmlformats.org/drawingml/2006/table">
            <a:tbl>
              <a:tblPr/>
              <a:tblGrid>
                <a:gridCol w="3445498">
                  <a:extLst>
                    <a:ext uri="{9D8B030D-6E8A-4147-A177-3AD203B41FA5}">
                      <a16:colId xmlns:a16="http://schemas.microsoft.com/office/drawing/2014/main" val="475757636"/>
                    </a:ext>
                  </a:extLst>
                </a:gridCol>
                <a:gridCol w="7748832">
                  <a:extLst>
                    <a:ext uri="{9D8B030D-6E8A-4147-A177-3AD203B41FA5}">
                      <a16:colId xmlns:a16="http://schemas.microsoft.com/office/drawing/2014/main" val="1328907408"/>
                    </a:ext>
                  </a:extLst>
                </a:gridCol>
              </a:tblGrid>
              <a:tr h="444913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dirty="0">
                          <a:solidFill>
                            <a:srgbClr val="202124"/>
                          </a:solidFill>
                          <a:effectLst/>
                          <a:latin typeface="Roboto"/>
                        </a:rPr>
                        <a:t>Step</a:t>
                      </a:r>
                    </a:p>
                  </a:txBody>
                  <a:tcPr marL="69817" marR="69817" marT="69817" marB="69817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F7F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1" dirty="0">
                          <a:solidFill>
                            <a:srgbClr val="202124"/>
                          </a:solidFill>
                          <a:effectLst/>
                          <a:latin typeface="Roboto"/>
                        </a:rPr>
                        <a:t>Example</a:t>
                      </a:r>
                    </a:p>
                  </a:txBody>
                  <a:tcPr marL="69817" marR="69817" marT="69817" marB="69817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562769"/>
                  </a:ext>
                </a:extLst>
              </a:tr>
              <a:tr h="672932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1. Set the research </a:t>
                      </a:r>
                      <a:r>
                        <a:rPr lang="en-US" sz="1600" dirty="0" smtClean="0">
                          <a:effectLst/>
                        </a:rPr>
                        <a:t>goal</a:t>
                      </a:r>
                      <a:endParaRPr lang="en-US" sz="1600" dirty="0">
                        <a:effectLst/>
                      </a:endParaRP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>
                          <a:effectLst/>
                        </a:rPr>
                        <a:t>I want to predict how heavy traffic will be on a given day.</a:t>
                      </a: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038660"/>
                  </a:ext>
                </a:extLst>
              </a:tr>
              <a:tr h="672932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2. Make a </a:t>
                      </a:r>
                      <a:r>
                        <a:rPr lang="en-US" sz="1600" dirty="0" smtClean="0">
                          <a:effectLst/>
                        </a:rPr>
                        <a:t>hypothesis</a:t>
                      </a:r>
                      <a:endParaRPr lang="en-US" sz="1600" dirty="0">
                        <a:effectLst/>
                      </a:endParaRP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>
                          <a:effectLst/>
                        </a:rPr>
                        <a:t>I think the weather forecast is an informative signal.</a:t>
                      </a: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9591094"/>
                  </a:ext>
                </a:extLst>
              </a:tr>
              <a:tr h="672932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3. Collect the </a:t>
                      </a:r>
                      <a:r>
                        <a:rPr lang="en-US" sz="1600" dirty="0" smtClean="0">
                          <a:effectLst/>
                        </a:rPr>
                        <a:t>data</a:t>
                      </a:r>
                      <a:endParaRPr lang="en-US" sz="1600" dirty="0">
                        <a:effectLst/>
                      </a:endParaRP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Collect historical traffic data and weather on each day.</a:t>
                      </a: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5744920"/>
                  </a:ext>
                </a:extLst>
              </a:tr>
              <a:tr h="405983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4. Test your </a:t>
                      </a:r>
                      <a:r>
                        <a:rPr lang="en-US" sz="1600" dirty="0" smtClean="0">
                          <a:effectLst/>
                        </a:rPr>
                        <a:t>hypothesis</a:t>
                      </a:r>
                      <a:endParaRPr lang="en-US" sz="1600" dirty="0">
                        <a:effectLst/>
                      </a:endParaRP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Train a model using this data.</a:t>
                      </a: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848894"/>
                  </a:ext>
                </a:extLst>
              </a:tr>
              <a:tr h="672932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5. Analyze your </a:t>
                      </a:r>
                      <a:r>
                        <a:rPr lang="en-US" sz="1600" dirty="0" smtClean="0">
                          <a:effectLst/>
                        </a:rPr>
                        <a:t>results</a:t>
                      </a:r>
                      <a:endParaRPr lang="en-US" sz="1600" dirty="0">
                        <a:effectLst/>
                      </a:endParaRP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Is this model better than existing systems?</a:t>
                      </a: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300647"/>
                  </a:ext>
                </a:extLst>
              </a:tr>
              <a:tr h="672932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6. Reach a </a:t>
                      </a:r>
                      <a:r>
                        <a:rPr lang="en-US" sz="1600" dirty="0" smtClean="0">
                          <a:effectLst/>
                        </a:rPr>
                        <a:t>conclusion</a:t>
                      </a:r>
                      <a:endParaRPr lang="en-US" sz="1600" dirty="0">
                        <a:effectLst/>
                      </a:endParaRP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>
                          <a:effectLst/>
                        </a:rPr>
                        <a:t>I should (not) use this model to make predictions, because of X, Y, and Z.</a:t>
                      </a: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695293"/>
                  </a:ext>
                </a:extLst>
              </a:tr>
              <a:tr h="405983"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7. Refine hypothesis and </a:t>
                      </a:r>
                      <a:r>
                        <a:rPr lang="en-US" sz="1600" dirty="0" smtClean="0">
                          <a:effectLst/>
                        </a:rPr>
                        <a:t>repeat</a:t>
                      </a:r>
                      <a:endParaRPr lang="en-US" sz="1600" dirty="0">
                        <a:effectLst/>
                      </a:endParaRP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dirty="0">
                          <a:effectLst/>
                        </a:rPr>
                        <a:t>Time of year could be a helpful signal.</a:t>
                      </a:r>
                    </a:p>
                  </a:txBody>
                  <a:tcPr marL="69817" marR="69817" marT="61090" marB="6981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472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014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3600" b="1" dirty="0">
                <a:solidFill>
                  <a:schemeClr val="bg1"/>
                </a:solidFill>
              </a:rPr>
              <a:t>From Problem to ML Solution</a:t>
            </a:r>
            <a:endParaRPr lang="id-ID" sz="36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Articulate Your Problem Clearly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Identify Your Data Sources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Identify Potential Learning Problems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Think About Potential Bias and </a:t>
            </a:r>
            <a:r>
              <a:rPr lang="en-US" sz="2800" dirty="0" smtClean="0"/>
              <a:t>Ethics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460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5E618-25BF-3446-B9CB-12F9DB5C4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/>
              <a:t>1. Articulate Your Problem Clearly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70C3C-9C53-174C-8193-81FA608E2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Example: </a:t>
            </a:r>
          </a:p>
          <a:p>
            <a:pPr marL="0" indent="0">
              <a:buNone/>
            </a:pPr>
            <a:r>
              <a:rPr lang="en-US" sz="2400" dirty="0"/>
              <a:t>Our problem is best framed as </a:t>
            </a:r>
            <a:r>
              <a:rPr lang="en-US" sz="2400" dirty="0">
                <a:solidFill>
                  <a:srgbClr val="0070C0"/>
                </a:solidFill>
              </a:rPr>
              <a:t>3-class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70C0"/>
                </a:solidFill>
              </a:rPr>
              <a:t>single-label classification</a:t>
            </a:r>
            <a:r>
              <a:rPr lang="en-US" sz="2400" dirty="0"/>
              <a:t>, which predicts whether a video will be in one of three classes—</a:t>
            </a:r>
            <a:r>
              <a:rPr lang="en-US" sz="2400" dirty="0">
                <a:effectLst/>
              </a:rPr>
              <a:t>{very popular, somewhat popular, not popular}</a:t>
            </a:r>
            <a:r>
              <a:rPr lang="en-US" sz="2400" dirty="0"/>
              <a:t>—28 days after being uploaded.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598620" y="379615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3600" b="1" dirty="0">
                <a:solidFill>
                  <a:schemeClr val="bg1"/>
                </a:solidFill>
              </a:rPr>
              <a:t>From Problem to ML Solution</a:t>
            </a:r>
            <a:endParaRPr lang="id-ID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0444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B0486-F7D6-7743-B873-09B9E6012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/>
              <a:t>2. Identify Your 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DDBB9-6E27-3B45-9FE0-5A6489AEC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How much labeled data do you have?</a:t>
            </a:r>
          </a:p>
          <a:p>
            <a:pPr marL="806450" lvl="1" indent="-273050"/>
            <a:r>
              <a:rPr lang="en-US" sz="1800" dirty="0"/>
              <a:t>Define your inputs and labels</a:t>
            </a:r>
          </a:p>
          <a:p>
            <a:pPr marL="806450" lvl="1" indent="-273050"/>
            <a:r>
              <a:rPr lang="en-US" sz="1800" dirty="0"/>
              <a:t>ML Model usually needs lots of data to train (e.g. thousands for linear model, hundred thousands for Neural Network model)</a:t>
            </a:r>
          </a:p>
          <a:p>
            <a:pPr lvl="1"/>
            <a:endParaRPr lang="en-US" sz="1800" dirty="0"/>
          </a:p>
          <a:p>
            <a:r>
              <a:rPr lang="en-US" sz="1800" dirty="0"/>
              <a:t>What is the source of your label?</a:t>
            </a:r>
          </a:p>
          <a:p>
            <a:pPr marL="806450" lvl="1" indent="-273050"/>
            <a:r>
              <a:rPr lang="en-US" sz="1800" dirty="0"/>
              <a:t>Is it difficult to collect the data?</a:t>
            </a:r>
          </a:p>
          <a:p>
            <a:pPr marL="806450" lvl="1" indent="-273050"/>
            <a:r>
              <a:rPr lang="en-US" sz="1800" dirty="0"/>
              <a:t>How much work needed to transform the raw data to the input format?</a:t>
            </a:r>
          </a:p>
          <a:p>
            <a:pPr lvl="1"/>
            <a:endParaRPr lang="en-US" sz="1800" dirty="0"/>
          </a:p>
          <a:p>
            <a:r>
              <a:rPr lang="en-US" sz="1800" dirty="0"/>
              <a:t>Is your label closely connected to the decision you will be making?</a:t>
            </a:r>
          </a:p>
          <a:p>
            <a:endParaRPr lang="en-US" sz="1800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3600" b="1" dirty="0">
                <a:solidFill>
                  <a:schemeClr val="bg1"/>
                </a:solidFill>
              </a:rPr>
              <a:t>From Problem to ML Solution</a:t>
            </a:r>
            <a:endParaRPr lang="id-ID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08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B0486-F7D6-7743-B873-09B9E6012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/>
              <a:t>2. Identify Your 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DDBB9-6E27-3B45-9FE0-5A6489AEC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5741" indent="0">
              <a:buNone/>
            </a:pPr>
            <a:r>
              <a:rPr lang="en-US" sz="1800" dirty="0" smtClean="0"/>
              <a:t>Is </a:t>
            </a:r>
            <a:r>
              <a:rPr lang="en-US" sz="1800" dirty="0"/>
              <a:t>your label closely connected to the decision you will be making?</a:t>
            </a:r>
          </a:p>
          <a:p>
            <a:pPr lvl="1"/>
            <a:r>
              <a:rPr lang="en-US" sz="1800" dirty="0" smtClean="0"/>
              <a:t> Decision </a:t>
            </a:r>
            <a:r>
              <a:rPr lang="en-US" sz="1800" dirty="0"/>
              <a:t>is something important and may impact business</a:t>
            </a:r>
          </a:p>
          <a:p>
            <a:pPr lvl="1"/>
            <a:r>
              <a:rPr lang="en-US" sz="1800" dirty="0" smtClean="0"/>
              <a:t> Pick </a:t>
            </a:r>
            <a:r>
              <a:rPr lang="en-US" sz="1800" dirty="0"/>
              <a:t>good prediction/label to support Decision </a:t>
            </a:r>
            <a:r>
              <a:rPr lang="en-US" sz="1800" dirty="0" smtClean="0"/>
              <a:t>Making</a:t>
            </a:r>
            <a:endParaRPr lang="en-US" sz="1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CBC6A98-A085-6D41-9E8F-28D707D8B2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560720"/>
              </p:ext>
            </p:extLst>
          </p:nvPr>
        </p:nvGraphicFramePr>
        <p:xfrm>
          <a:off x="1079367" y="3541636"/>
          <a:ext cx="10944520" cy="2081452"/>
        </p:xfrm>
        <a:graphic>
          <a:graphicData uri="http://schemas.openxmlformats.org/drawingml/2006/table">
            <a:tbl>
              <a:tblPr/>
              <a:tblGrid>
                <a:gridCol w="5472260">
                  <a:extLst>
                    <a:ext uri="{9D8B030D-6E8A-4147-A177-3AD203B41FA5}">
                      <a16:colId xmlns:a16="http://schemas.microsoft.com/office/drawing/2014/main" val="1841716036"/>
                    </a:ext>
                  </a:extLst>
                </a:gridCol>
                <a:gridCol w="5472260">
                  <a:extLst>
                    <a:ext uri="{9D8B030D-6E8A-4147-A177-3AD203B41FA5}">
                      <a16:colId xmlns:a16="http://schemas.microsoft.com/office/drawing/2014/main" val="3989216663"/>
                    </a:ext>
                  </a:extLst>
                </a:gridCol>
              </a:tblGrid>
              <a:tr h="62365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dirty="0">
                          <a:solidFill>
                            <a:srgbClr val="202124"/>
                          </a:solidFill>
                          <a:effectLst/>
                          <a:latin typeface="Roboto"/>
                        </a:rPr>
                        <a:t>Prediction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F7F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1" dirty="0">
                          <a:solidFill>
                            <a:srgbClr val="202124"/>
                          </a:solidFill>
                          <a:effectLst/>
                          <a:latin typeface="Roboto"/>
                        </a:rPr>
                        <a:t>Decision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6051943"/>
                  </a:ext>
                </a:extLst>
              </a:tr>
              <a:tr h="485932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What video the learner wants to watch next.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Show those videos in the recommendation bar.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836790"/>
                  </a:ext>
                </a:extLst>
              </a:tr>
              <a:tr h="485932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>
                          <a:effectLst/>
                        </a:rPr>
                        <a:t>Probability someone will click on a search result.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If P(click) &gt; 0.12, </a:t>
                      </a:r>
                      <a:r>
                        <a:rPr lang="en-US" sz="1800" dirty="0" err="1">
                          <a:effectLst/>
                        </a:rPr>
                        <a:t>prefetch</a:t>
                      </a:r>
                      <a:r>
                        <a:rPr lang="en-US" sz="1800" dirty="0">
                          <a:effectLst/>
                        </a:rPr>
                        <a:t> the web page.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274852"/>
                  </a:ext>
                </a:extLst>
              </a:tr>
              <a:tr h="485932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What fraction of a video ad the user will watch.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dirty="0">
                          <a:effectLst/>
                        </a:rPr>
                        <a:t>If a small fraction, don't show the user the ad.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1E4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569681"/>
                  </a:ext>
                </a:extLst>
              </a:tr>
            </a:tbl>
          </a:graphicData>
        </a:graphic>
      </p:graphicFrame>
      <p:sp>
        <p:nvSpPr>
          <p:cNvPr id="5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3600" b="1" dirty="0">
                <a:solidFill>
                  <a:schemeClr val="bg1"/>
                </a:solidFill>
              </a:rPr>
              <a:t>From Problem to ML Solution</a:t>
            </a:r>
            <a:endParaRPr lang="id-ID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97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9AFBF-2DE4-604A-BDEC-B0AF4DDFE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/>
              <a:t>3. Identify Potential Learning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AD775-D544-B344-9F42-22EF186ED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47675" indent="-241300"/>
            <a:r>
              <a:rPr lang="en-US" sz="2000" dirty="0"/>
              <a:t>The data set doesn't contain enough positive labels.</a:t>
            </a:r>
          </a:p>
          <a:p>
            <a:pPr marL="447675" indent="-241300"/>
            <a:r>
              <a:rPr lang="en-US" sz="2000" dirty="0"/>
              <a:t>The training data doesn't contain enough examples.</a:t>
            </a:r>
          </a:p>
          <a:p>
            <a:pPr marL="447675" indent="-241300"/>
            <a:r>
              <a:rPr lang="en-US" sz="2000" dirty="0"/>
              <a:t>The labels are too noisy.</a:t>
            </a:r>
          </a:p>
          <a:p>
            <a:pPr marL="447675" indent="-241300"/>
            <a:r>
              <a:rPr lang="en-US" sz="2000" dirty="0"/>
              <a:t>The system memorizes the training data, but has difficulty generalizing to new cases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3600" b="1" dirty="0">
                <a:solidFill>
                  <a:schemeClr val="bg1"/>
                </a:solidFill>
              </a:rPr>
              <a:t>From Problem to ML Solution</a:t>
            </a:r>
            <a:endParaRPr lang="id-ID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92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9E5E-0F0B-7844-A021-BC5354D85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/>
              <a:t>4. Think About Potential Bias and Ethics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7999E-120A-3A4A-9EB1-978AEB12E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36575" indent="-330200"/>
            <a:r>
              <a:rPr lang="en-US" sz="2400" dirty="0"/>
              <a:t>Stereotyping, prejudice or favoritism towards some things, people, or groups over others.</a:t>
            </a:r>
          </a:p>
          <a:p>
            <a:pPr lvl="1"/>
            <a:r>
              <a:rPr lang="en-US" sz="2400" dirty="0"/>
              <a:t>Will this ML problem has a potential to offend some groups? Using skin color as features for predicting criminal may not not appropriate.</a:t>
            </a:r>
          </a:p>
          <a:p>
            <a:pPr marL="536575" indent="-330200"/>
            <a:r>
              <a:rPr lang="en-US" sz="2400" dirty="0"/>
              <a:t>Systematic error introduced by a sampling or reporting procedure.</a:t>
            </a:r>
          </a:p>
          <a:p>
            <a:pPr lvl="1"/>
            <a:r>
              <a:rPr lang="en-US" sz="2400" dirty="0"/>
              <a:t>Does the population represented in the dataset match the population that the machine learning model is making predictions about?</a:t>
            </a:r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3600" b="1" dirty="0">
                <a:solidFill>
                  <a:schemeClr val="bg1"/>
                </a:solidFill>
              </a:rPr>
              <a:t>From Problem to ML Solution</a:t>
            </a:r>
            <a:endParaRPr lang="id-ID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325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EB493-811E-E34E-BD1F-CC5CD1B47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sz="2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0E737-548B-D149-889A-C25B31CC5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05741" indent="0">
              <a:buNone/>
            </a:pPr>
            <a:r>
              <a:rPr lang="en-US" sz="2000" dirty="0"/>
              <a:t>Google Developer Machine Learning Problem Framing</a:t>
            </a:r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dirty="0">
                <a:solidFill>
                  <a:schemeClr val="bg1"/>
                </a:solidFill>
              </a:rPr>
              <a:t>References</a:t>
            </a:r>
            <a:endParaRPr lang="id-ID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25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152EC-5BDF-7F4C-B464-AD3319635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598620" y="374902"/>
            <a:ext cx="10994760" cy="10180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l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l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l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l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l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l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pPr algn="r"/>
            <a:r>
              <a:rPr lang="en-US" sz="4000" b="1" dirty="0">
                <a:solidFill>
                  <a:schemeClr val="bg1"/>
                </a:solidFill>
              </a:rPr>
              <a:t>Any Question?</a:t>
            </a:r>
            <a:endParaRPr lang="id-ID" sz="4000" b="1" dirty="0">
              <a:solidFill>
                <a:schemeClr val="bg1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03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4000" b="1" dirty="0" smtClean="0"/>
              <a:t>Example</a:t>
            </a:r>
            <a:endParaRPr lang="id-ID" sz="4000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46075" algn="l"/>
            <a:r>
              <a:rPr lang="en-US" sz="3200" dirty="0">
                <a:solidFill>
                  <a:schemeClr val="tx1"/>
                </a:solidFill>
              </a:rPr>
              <a:t>Given 10,000,000 records of transaction in e-commerce, we train a model to make a prediction which products the customer are more likely to buy in the </a:t>
            </a:r>
            <a:r>
              <a:rPr lang="en-US" sz="3200" dirty="0" smtClean="0">
                <a:solidFill>
                  <a:schemeClr val="tx1"/>
                </a:solidFill>
              </a:rPr>
              <a:t>future</a:t>
            </a:r>
            <a:endParaRPr lang="en-US" sz="3200" dirty="0">
              <a:solidFill>
                <a:schemeClr val="tx1"/>
              </a:solidFill>
            </a:endParaRPr>
          </a:p>
          <a:p>
            <a:pPr indent="-346075" algn="l"/>
            <a:r>
              <a:rPr lang="en-US" sz="3200" dirty="0">
                <a:solidFill>
                  <a:schemeClr val="tx1"/>
                </a:solidFill>
              </a:rPr>
              <a:t>The predictions then can be used to make a personalized product recommendation to a customer</a:t>
            </a:r>
          </a:p>
        </p:txBody>
      </p:sp>
    </p:spTree>
    <p:extLst>
      <p:ext uri="{BB962C8B-B14F-4D97-AF65-F5344CB8AC3E}">
        <p14:creationId xmlns:p14="http://schemas.microsoft.com/office/powerpoint/2010/main" val="1801319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4000" b="1" dirty="0"/>
              <a:t>2 </a:t>
            </a:r>
            <a:r>
              <a:rPr lang="en-US" sz="4000" b="1" dirty="0" smtClean="0"/>
              <a:t>Types </a:t>
            </a:r>
            <a:r>
              <a:rPr lang="en-US" sz="4000" b="1" dirty="0"/>
              <a:t>of </a:t>
            </a:r>
            <a:r>
              <a:rPr lang="en-US" sz="4000" b="1" dirty="0" smtClean="0"/>
              <a:t>Training </a:t>
            </a:r>
            <a:r>
              <a:rPr lang="en-US" sz="4000" b="1" dirty="0"/>
              <a:t>in </a:t>
            </a:r>
            <a:r>
              <a:rPr lang="en-US" sz="4000" b="1" dirty="0" smtClean="0"/>
              <a:t>ML</a:t>
            </a:r>
            <a:endParaRPr lang="id-ID" sz="4000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46075" algn="l"/>
            <a:r>
              <a:rPr lang="en-US" sz="3200" dirty="0">
                <a:solidFill>
                  <a:schemeClr val="tx1"/>
                </a:solidFill>
              </a:rPr>
              <a:t>With </a:t>
            </a:r>
            <a:r>
              <a:rPr lang="en-US" sz="3200" dirty="0" smtClean="0">
                <a:solidFill>
                  <a:schemeClr val="tx1"/>
                </a:solidFill>
              </a:rPr>
              <a:t>Supervision: </a:t>
            </a:r>
            <a:r>
              <a:rPr lang="en-US" sz="3200" b="1" dirty="0">
                <a:solidFill>
                  <a:srgbClr val="0070C0"/>
                </a:solidFill>
              </a:rPr>
              <a:t>Supervised Learning</a:t>
            </a:r>
          </a:p>
          <a:p>
            <a:pPr indent="-346075" algn="l"/>
            <a:r>
              <a:rPr lang="en-US" sz="3200" dirty="0">
                <a:solidFill>
                  <a:schemeClr val="tx1"/>
                </a:solidFill>
              </a:rPr>
              <a:t>Without </a:t>
            </a:r>
            <a:r>
              <a:rPr lang="en-US" sz="3200" dirty="0" smtClean="0">
                <a:solidFill>
                  <a:schemeClr val="tx1"/>
                </a:solidFill>
              </a:rPr>
              <a:t>Supervision: </a:t>
            </a:r>
            <a:r>
              <a:rPr lang="en-US" sz="3200" b="1" dirty="0">
                <a:solidFill>
                  <a:srgbClr val="0070C0"/>
                </a:solidFill>
              </a:rPr>
              <a:t>Unsupervised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144000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4000" b="1" dirty="0"/>
              <a:t>Supervised Learning</a:t>
            </a:r>
            <a:endParaRPr lang="id-ID" sz="4000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46075" algn="l"/>
            <a:r>
              <a:rPr lang="en-US" sz="2800" dirty="0">
                <a:solidFill>
                  <a:schemeClr val="tx1"/>
                </a:solidFill>
              </a:rPr>
              <a:t>Label is provided when training the model</a:t>
            </a:r>
          </a:p>
          <a:p>
            <a:pPr indent="-346075" algn="l"/>
            <a:r>
              <a:rPr lang="en-US" sz="2800" dirty="0" smtClean="0">
                <a:solidFill>
                  <a:schemeClr val="tx1"/>
                </a:solidFill>
              </a:rPr>
              <a:t>Study </a:t>
            </a:r>
            <a:r>
              <a:rPr lang="en-US" sz="2800" dirty="0">
                <a:solidFill>
                  <a:schemeClr val="tx1"/>
                </a:solidFill>
              </a:rPr>
              <a:t>Case:</a:t>
            </a:r>
          </a:p>
          <a:p>
            <a:pPr marL="806450" lvl="1" indent="-447675" algn="l"/>
            <a:r>
              <a:rPr lang="en-US" sz="2400" dirty="0">
                <a:solidFill>
                  <a:schemeClr val="tx1"/>
                </a:solidFill>
              </a:rPr>
              <a:t>Let’s say you are a teacher, you already taught for many years, and you have records of your students’ data.</a:t>
            </a:r>
          </a:p>
          <a:p>
            <a:pPr marL="806450" lvl="1" indent="-447675" algn="l"/>
            <a:r>
              <a:rPr lang="en-US" sz="2400" dirty="0">
                <a:solidFill>
                  <a:schemeClr val="tx1"/>
                </a:solidFill>
              </a:rPr>
              <a:t>After Mid Exam, You want to predict which of your current students are likely to fail</a:t>
            </a:r>
          </a:p>
          <a:p>
            <a:pPr marL="806450" lvl="1" indent="-447675" algn="l"/>
            <a:r>
              <a:rPr lang="en-US" sz="2400" dirty="0">
                <a:solidFill>
                  <a:schemeClr val="tx1"/>
                </a:solidFill>
              </a:rPr>
              <a:t>Given the predictions, you want to give special treatment to </a:t>
            </a:r>
            <a:r>
              <a:rPr lang="en-US" sz="2400" dirty="0" smtClean="0">
                <a:solidFill>
                  <a:schemeClr val="tx1"/>
                </a:solidFill>
              </a:rPr>
              <a:t>them</a:t>
            </a:r>
            <a:endParaRPr lang="en-US" sz="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76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4000" b="1" dirty="0"/>
              <a:t>Supervised Learning</a:t>
            </a:r>
            <a:endParaRPr lang="id-ID" sz="4000" b="1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D689F02-0DF7-B844-B739-1DF41F2876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457155"/>
              </p:ext>
            </p:extLst>
          </p:nvPr>
        </p:nvGraphicFramePr>
        <p:xfrm>
          <a:off x="442110" y="1562458"/>
          <a:ext cx="11307780" cy="3027921"/>
        </p:xfrm>
        <a:graphic>
          <a:graphicData uri="http://schemas.openxmlformats.org/drawingml/2006/table">
            <a:tbl>
              <a:tblPr/>
              <a:tblGrid>
                <a:gridCol w="3482536">
                  <a:extLst>
                    <a:ext uri="{9D8B030D-6E8A-4147-A177-3AD203B41FA5}">
                      <a16:colId xmlns:a16="http://schemas.microsoft.com/office/drawing/2014/main" val="3875585876"/>
                    </a:ext>
                  </a:extLst>
                </a:gridCol>
                <a:gridCol w="5945898">
                  <a:extLst>
                    <a:ext uri="{9D8B030D-6E8A-4147-A177-3AD203B41FA5}">
                      <a16:colId xmlns:a16="http://schemas.microsoft.com/office/drawing/2014/main" val="3797751217"/>
                    </a:ext>
                  </a:extLst>
                </a:gridCol>
                <a:gridCol w="1879346">
                  <a:extLst>
                    <a:ext uri="{9D8B030D-6E8A-4147-A177-3AD203B41FA5}">
                      <a16:colId xmlns:a16="http://schemas.microsoft.com/office/drawing/2014/main" val="1361265796"/>
                    </a:ext>
                  </a:extLst>
                </a:gridCol>
              </a:tblGrid>
              <a:tr h="8749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dirty="0">
                          <a:solidFill>
                            <a:srgbClr val="202124"/>
                          </a:solidFill>
                          <a:effectLst/>
                          <a:latin typeface="Roboto"/>
                        </a:rPr>
                        <a:t>Mid Exam Score (MES)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dirty="0">
                          <a:solidFill>
                            <a:srgbClr val="202124"/>
                          </a:solidFill>
                          <a:effectLst/>
                          <a:latin typeface="Roboto"/>
                        </a:rPr>
                        <a:t>Average Study Time Per Week (AST)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A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dirty="0">
                          <a:solidFill>
                            <a:srgbClr val="0070C0"/>
                          </a:solidFill>
                          <a:effectLst/>
                          <a:latin typeface="Roboto"/>
                        </a:rPr>
                        <a:t>Pass?</a:t>
                      </a:r>
                    </a:p>
                  </a:txBody>
                  <a:tcPr marL="76200" marR="76200" marT="76200" marB="76200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A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194954"/>
                  </a:ext>
                </a:extLst>
              </a:tr>
              <a:tr h="538233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80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4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solidFill>
                            <a:srgbClr val="0070C0"/>
                          </a:solidFill>
                          <a:effectLst/>
                        </a:rPr>
                        <a:t>Yes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2611485"/>
                  </a:ext>
                </a:extLst>
              </a:tr>
              <a:tr h="538233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40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10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solidFill>
                            <a:srgbClr val="0070C0"/>
                          </a:solidFill>
                          <a:effectLst/>
                        </a:rPr>
                        <a:t>Yes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7687605"/>
                  </a:ext>
                </a:extLst>
              </a:tr>
              <a:tr h="538233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50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4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solidFill>
                            <a:srgbClr val="0070C0"/>
                          </a:solidFill>
                          <a:effectLst/>
                        </a:rPr>
                        <a:t>No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744922"/>
                  </a:ext>
                </a:extLst>
              </a:tr>
              <a:tr h="538233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60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effectLst/>
                        </a:rPr>
                        <a:t>2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dirty="0">
                          <a:solidFill>
                            <a:srgbClr val="0070C0"/>
                          </a:solidFill>
                          <a:effectLst/>
                        </a:rPr>
                        <a:t>No</a:t>
                      </a:r>
                    </a:p>
                  </a:txBody>
                  <a:tcPr marL="76200" marR="76200" marT="66675" marB="76200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C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3887510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364533" y="4759902"/>
            <a:ext cx="114445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/>
              <a:t>MES</a:t>
            </a:r>
            <a:r>
              <a:rPr lang="en-US" sz="2000" dirty="0" smtClean="0"/>
              <a:t> </a:t>
            </a:r>
            <a:r>
              <a:rPr lang="en-US" sz="2000" dirty="0"/>
              <a:t>and </a:t>
            </a:r>
            <a:r>
              <a:rPr lang="en-US" sz="2000" b="1" dirty="0" smtClean="0"/>
              <a:t>AST</a:t>
            </a:r>
            <a:r>
              <a:rPr lang="en-US" sz="2000" dirty="0" smtClean="0"/>
              <a:t> </a:t>
            </a:r>
            <a:r>
              <a:rPr lang="en-US" sz="2000" dirty="0"/>
              <a:t>are input attributes when training the model, usually called </a:t>
            </a:r>
            <a:r>
              <a:rPr lang="en-US" sz="2000" b="1" dirty="0">
                <a:solidFill>
                  <a:srgbClr val="0070C0"/>
                </a:solidFill>
              </a:rPr>
              <a:t>Features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70C0"/>
                </a:solidFill>
              </a:rPr>
              <a:t>Pass? </a:t>
            </a:r>
            <a:r>
              <a:rPr lang="en-US" sz="2000" dirty="0"/>
              <a:t>is a target attribute the model trained to correctly produce, usually called </a:t>
            </a:r>
            <a:r>
              <a:rPr lang="en-US" sz="2000" b="1" dirty="0">
                <a:solidFill>
                  <a:srgbClr val="0070C0"/>
                </a:solidFill>
              </a:rPr>
              <a:t>Label</a:t>
            </a:r>
          </a:p>
        </p:txBody>
      </p:sp>
    </p:spTree>
    <p:extLst>
      <p:ext uri="{BB962C8B-B14F-4D97-AF65-F5344CB8AC3E}">
        <p14:creationId xmlns:p14="http://schemas.microsoft.com/office/powerpoint/2010/main" val="3034670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4000" b="1" dirty="0"/>
              <a:t>Supervised Learning</a:t>
            </a:r>
            <a:endParaRPr lang="id-ID" sz="4000" b="1" dirty="0"/>
          </a:p>
        </p:txBody>
      </p:sp>
      <p:sp>
        <p:nvSpPr>
          <p:cNvPr id="6" name="Rectangle 5"/>
          <p:cNvSpPr/>
          <p:nvPr/>
        </p:nvSpPr>
        <p:spPr>
          <a:xfrm>
            <a:off x="525359" y="1684960"/>
            <a:ext cx="41477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First Feature : X</a:t>
            </a:r>
            <a:r>
              <a:rPr lang="en-US" sz="2000" baseline="-25000" dirty="0"/>
              <a:t>1 </a:t>
            </a:r>
            <a:r>
              <a:rPr lang="en-US" sz="2000" dirty="0"/>
              <a:t>(</a:t>
            </a:r>
            <a:r>
              <a:rPr lang="en-US" sz="2000" b="1" dirty="0"/>
              <a:t>MES</a:t>
            </a:r>
            <a:r>
              <a:rPr lang="en-US" sz="2000" dirty="0"/>
              <a:t>)</a:t>
            </a:r>
            <a:endParaRPr lang="en-US" sz="2000" baseline="-25000" dirty="0"/>
          </a:p>
          <a:p>
            <a:r>
              <a:rPr lang="en-US" sz="2000" dirty="0"/>
              <a:t>Second Feature : X</a:t>
            </a:r>
            <a:r>
              <a:rPr lang="en-US" sz="2000" baseline="-25000" dirty="0"/>
              <a:t>2 </a:t>
            </a:r>
            <a:r>
              <a:rPr lang="en-US" sz="2000" dirty="0"/>
              <a:t>(</a:t>
            </a:r>
            <a:r>
              <a:rPr lang="en-US" sz="2000" b="1" dirty="0"/>
              <a:t>AST</a:t>
            </a:r>
            <a:r>
              <a:rPr lang="en-US" sz="2000" dirty="0"/>
              <a:t>)</a:t>
            </a:r>
            <a:endParaRPr lang="en-US" sz="2000" baseline="-25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ADDC4F-F8D6-9049-A45A-850A9C5A0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558" y="1684960"/>
            <a:ext cx="6485242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26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4000" b="1" dirty="0"/>
              <a:t>Supervised Learning</a:t>
            </a:r>
            <a:endParaRPr lang="id-ID" sz="4000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98620" y="1800149"/>
            <a:ext cx="11316149" cy="4479339"/>
          </a:xfrm>
        </p:spPr>
        <p:txBody>
          <a:bodyPr/>
          <a:lstStyle/>
          <a:p>
            <a:pPr indent="-346075" algn="l"/>
            <a:r>
              <a:rPr lang="en-US" sz="2800" dirty="0"/>
              <a:t>Feed the features and their corresponding labels into </a:t>
            </a:r>
            <a:r>
              <a:rPr lang="en-US" sz="2800" b="1" dirty="0">
                <a:solidFill>
                  <a:srgbClr val="0070C0"/>
                </a:solidFill>
              </a:rPr>
              <a:t>an algorithm</a:t>
            </a:r>
          </a:p>
          <a:p>
            <a:pPr indent="-346075" algn="l"/>
            <a:r>
              <a:rPr lang="en-US" sz="2800" dirty="0"/>
              <a:t>The training is supervision because we are </a:t>
            </a:r>
            <a:r>
              <a:rPr lang="en-US" sz="2800" b="1" dirty="0">
                <a:solidFill>
                  <a:srgbClr val="0070C0"/>
                </a:solidFill>
              </a:rPr>
              <a:t>telling</a:t>
            </a:r>
            <a:r>
              <a:rPr lang="en-US" sz="2800" dirty="0"/>
              <a:t> the algorithm the </a:t>
            </a:r>
            <a:r>
              <a:rPr lang="en-US" sz="2800" b="1" dirty="0">
                <a:solidFill>
                  <a:srgbClr val="0070C0"/>
                </a:solidFill>
              </a:rPr>
              <a:t>expected label </a:t>
            </a:r>
            <a:r>
              <a:rPr lang="en-US" sz="2800" dirty="0"/>
              <a:t>of each input</a:t>
            </a:r>
          </a:p>
          <a:p>
            <a:pPr indent="-346075" algn="l"/>
            <a:r>
              <a:rPr lang="en-US" sz="2800" dirty="0"/>
              <a:t>During training, the algorithm try to find the relationship between features and their labels</a:t>
            </a:r>
          </a:p>
          <a:p>
            <a:pPr indent="-346075" algn="l"/>
            <a:r>
              <a:rPr lang="en-US" sz="2800" dirty="0"/>
              <a:t>The resulting relationship is </a:t>
            </a:r>
            <a:r>
              <a:rPr lang="en-US" sz="2800" dirty="0" smtClean="0"/>
              <a:t>called </a:t>
            </a:r>
            <a:r>
              <a:rPr lang="en-US" sz="2800" b="1" dirty="0" smtClean="0">
                <a:solidFill>
                  <a:schemeClr val="accent1"/>
                </a:solidFill>
              </a:rPr>
              <a:t>Model</a:t>
            </a:r>
            <a:endParaRPr lang="en-US" sz="2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8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4000" b="1" dirty="0"/>
              <a:t>Supervised Learning</a:t>
            </a:r>
            <a:endParaRPr lang="id-ID" sz="4000" b="1" dirty="0"/>
          </a:p>
        </p:txBody>
      </p:sp>
      <p:sp>
        <p:nvSpPr>
          <p:cNvPr id="6" name="Rectangle 5"/>
          <p:cNvSpPr/>
          <p:nvPr/>
        </p:nvSpPr>
        <p:spPr>
          <a:xfrm>
            <a:off x="461028" y="1566394"/>
            <a:ext cx="4193681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 smtClean="0"/>
              <a:t>Model: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For </a:t>
            </a:r>
            <a:r>
              <a:rPr lang="en-US" sz="1800" dirty="0"/>
              <a:t>example in this case the model can be represented as a </a:t>
            </a:r>
            <a:r>
              <a:rPr lang="en-US" sz="1800" b="1" dirty="0" smtClean="0">
                <a:solidFill>
                  <a:srgbClr val="0070C0"/>
                </a:solidFill>
              </a:rPr>
              <a:t>line</a:t>
            </a:r>
            <a:r>
              <a:rPr lang="en-US" sz="1800" dirty="0" smtClean="0">
                <a:solidFill>
                  <a:srgbClr val="0070C0"/>
                </a:solidFill>
              </a:rPr>
              <a:t>.</a:t>
            </a:r>
            <a:r>
              <a:rPr lang="en-US" sz="1800" b="1" dirty="0" smtClean="0">
                <a:solidFill>
                  <a:srgbClr val="0070C0"/>
                </a:solidFill>
              </a:rPr>
              <a:t> </a:t>
            </a:r>
            <a:r>
              <a:rPr lang="en-US" sz="1800" dirty="0" smtClean="0"/>
              <a:t>Usually, the model can be very complex (e.g. </a:t>
            </a:r>
            <a:r>
              <a:rPr lang="en-US" sz="1800" dirty="0" smtClean="0">
                <a:solidFill>
                  <a:srgbClr val="0070C0"/>
                </a:solidFill>
              </a:rPr>
              <a:t>non-linear</a:t>
            </a:r>
            <a:r>
              <a:rPr lang="en-US" sz="1800" dirty="0" smtClean="0"/>
              <a:t>)</a:t>
            </a:r>
          </a:p>
          <a:p>
            <a:pPr marL="179388" indent="-1793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rgbClr val="FF0000"/>
                </a:solidFill>
              </a:rPr>
              <a:t>Besides line, do you have other models?</a:t>
            </a:r>
            <a:endParaRPr lang="en-US" sz="1800" dirty="0">
              <a:solidFill>
                <a:srgbClr val="FF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ADDC4F-F8D6-9049-A45A-850A9C5A0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558" y="1684960"/>
            <a:ext cx="6485242" cy="435133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61ED7DF-B67A-F547-BC10-F9A4BDF31901}"/>
              </a:ext>
            </a:extLst>
          </p:cNvPr>
          <p:cNvCxnSpPr/>
          <p:nvPr/>
        </p:nvCxnSpPr>
        <p:spPr>
          <a:xfrm>
            <a:off x="6757988" y="2014538"/>
            <a:ext cx="3586162" cy="3400425"/>
          </a:xfrm>
          <a:prstGeom prst="line">
            <a:avLst/>
          </a:prstGeom>
          <a:ln w="762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259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_informatika_slid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template_informatika_slid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9385</TotalTime>
  <Words>1317</Words>
  <Application>Microsoft Office PowerPoint</Application>
  <PresentationFormat>Widescreen</PresentationFormat>
  <Paragraphs>233</Paragraphs>
  <Slides>30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Roboto</vt:lpstr>
      <vt:lpstr>Verdana</vt:lpstr>
      <vt:lpstr>template_informatika_slide</vt:lpstr>
      <vt:lpstr>2_template_informatika_slide</vt:lpstr>
      <vt:lpstr>Machine Learning Problem Understanding</vt:lpstr>
      <vt:lpstr>Common ML Problems</vt:lpstr>
      <vt:lpstr>Example</vt:lpstr>
      <vt:lpstr>2 Types of Training in ML</vt:lpstr>
      <vt:lpstr>Supervised Learning</vt:lpstr>
      <vt:lpstr>Supervised Learning</vt:lpstr>
      <vt:lpstr>Supervised Learning</vt:lpstr>
      <vt:lpstr>Supervised Learning</vt:lpstr>
      <vt:lpstr>Supervised Learning</vt:lpstr>
      <vt:lpstr>PowerPoint Presentation</vt:lpstr>
      <vt:lpstr>PowerPoint Presentation</vt:lpstr>
      <vt:lpstr>Supervised Learning</vt:lpstr>
      <vt:lpstr>Supervised Learning</vt:lpstr>
      <vt:lpstr>Study Case: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Articulate Your Problem Clearly</vt:lpstr>
      <vt:lpstr>2. Identify Your Data Sources</vt:lpstr>
      <vt:lpstr>2. Identify Your Data Sources</vt:lpstr>
      <vt:lpstr>3. Identify Potential Learning Problems</vt:lpstr>
      <vt:lpstr>4. Think About Potential Bias and Ethics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IFG412  Tugas Akhir I (Seminar Proposal) Pengantar Kuliah</dc:title>
  <cp:lastModifiedBy>Lenovo</cp:lastModifiedBy>
  <cp:revision>183</cp:revision>
  <dcterms:modified xsi:type="dcterms:W3CDTF">2020-01-24T01:30:08Z</dcterms:modified>
</cp:coreProperties>
</file>